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30"/>
  </p:notesMasterIdLst>
  <p:sldIdLst>
    <p:sldId id="258" r:id="rId2"/>
    <p:sldId id="1786" r:id="rId3"/>
    <p:sldId id="1787" r:id="rId4"/>
    <p:sldId id="1772" r:id="rId5"/>
    <p:sldId id="1779" r:id="rId6"/>
    <p:sldId id="1780" r:id="rId7"/>
    <p:sldId id="1788" r:id="rId8"/>
    <p:sldId id="1789" r:id="rId9"/>
    <p:sldId id="1790" r:id="rId10"/>
    <p:sldId id="1792" r:id="rId11"/>
    <p:sldId id="1794" r:id="rId12"/>
    <p:sldId id="1796" r:id="rId13"/>
    <p:sldId id="1795" r:id="rId14"/>
    <p:sldId id="1798" r:id="rId15"/>
    <p:sldId id="1797" r:id="rId16"/>
    <p:sldId id="1799" r:id="rId17"/>
    <p:sldId id="1801" r:id="rId18"/>
    <p:sldId id="1802" r:id="rId19"/>
    <p:sldId id="1803" r:id="rId20"/>
    <p:sldId id="1804" r:id="rId21"/>
    <p:sldId id="1805" r:id="rId22"/>
    <p:sldId id="1806" r:id="rId23"/>
    <p:sldId id="1807" r:id="rId24"/>
    <p:sldId id="1808" r:id="rId25"/>
    <p:sldId id="1809" r:id="rId26"/>
    <p:sldId id="1811" r:id="rId27"/>
    <p:sldId id="1810" r:id="rId28"/>
    <p:sldId id="1781" r:id="rId29"/>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13" autoAdjust="0"/>
    <p:restoredTop sz="95915" autoAdjust="0"/>
  </p:normalViewPr>
  <p:slideViewPr>
    <p:cSldViewPr snapToGrid="0">
      <p:cViewPr varScale="1">
        <p:scale>
          <a:sx n="115" d="100"/>
          <a:sy n="115" d="100"/>
        </p:scale>
        <p:origin x="656" y="184"/>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197F88-9F93-4C83-AD7D-1B5E181D327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7ADA5C3-9161-4A89-A2B4-CACD043F1DB2}">
      <dgm:prSet/>
      <dgm:spPr/>
      <dgm:t>
        <a:bodyPr/>
        <a:lstStyle/>
        <a:p>
          <a:pPr>
            <a:lnSpc>
              <a:spcPct val="100000"/>
            </a:lnSpc>
          </a:pPr>
          <a:r>
            <a:rPr lang="en-US"/>
            <a:t>X : bathrm, bedrm, grade, heat, cndtn</a:t>
          </a:r>
        </a:p>
      </dgm:t>
    </dgm:pt>
    <dgm:pt modelId="{71E824F8-B867-4FDD-94D5-C7ED4C4586C3}" type="parTrans" cxnId="{C6FC923A-D07E-48A5-89CF-E78F8F4D5C8B}">
      <dgm:prSet/>
      <dgm:spPr/>
      <dgm:t>
        <a:bodyPr/>
        <a:lstStyle/>
        <a:p>
          <a:endParaRPr lang="en-US"/>
        </a:p>
      </dgm:t>
    </dgm:pt>
    <dgm:pt modelId="{F5BC3140-B384-429E-BEDD-D5EA6BA018BC}" type="sibTrans" cxnId="{C6FC923A-D07E-48A5-89CF-E78F8F4D5C8B}">
      <dgm:prSet/>
      <dgm:spPr/>
      <dgm:t>
        <a:bodyPr/>
        <a:lstStyle/>
        <a:p>
          <a:endParaRPr lang="en-US"/>
        </a:p>
      </dgm:t>
    </dgm:pt>
    <dgm:pt modelId="{AA8E4E8A-4E6A-40C7-93CF-9AAC5884C82B}">
      <dgm:prSet/>
      <dgm:spPr/>
      <dgm:t>
        <a:bodyPr/>
        <a:lstStyle/>
        <a:p>
          <a:pPr>
            <a:lnSpc>
              <a:spcPct val="100000"/>
            </a:lnSpc>
          </a:pPr>
          <a:r>
            <a:rPr lang="en-US"/>
            <a:t>Y: price</a:t>
          </a:r>
        </a:p>
      </dgm:t>
    </dgm:pt>
    <dgm:pt modelId="{8B18908E-5B81-40A0-8CC1-B5C83B1DCA56}" type="parTrans" cxnId="{07D5C5E5-D4EE-46C1-A442-1F7B35AB1630}">
      <dgm:prSet/>
      <dgm:spPr/>
      <dgm:t>
        <a:bodyPr/>
        <a:lstStyle/>
        <a:p>
          <a:endParaRPr lang="en-US"/>
        </a:p>
      </dgm:t>
    </dgm:pt>
    <dgm:pt modelId="{37267741-B28E-49CB-83D4-500CEFB69E21}" type="sibTrans" cxnId="{07D5C5E5-D4EE-46C1-A442-1F7B35AB1630}">
      <dgm:prSet/>
      <dgm:spPr/>
      <dgm:t>
        <a:bodyPr/>
        <a:lstStyle/>
        <a:p>
          <a:endParaRPr lang="en-US"/>
        </a:p>
      </dgm:t>
    </dgm:pt>
    <dgm:pt modelId="{EFD58478-0B97-434C-B2B7-D4B45830C8EA}">
      <dgm:prSet/>
      <dgm:spPr/>
      <dgm:t>
        <a:bodyPr/>
        <a:lstStyle/>
        <a:p>
          <a:pPr>
            <a:lnSpc>
              <a:spcPct val="100000"/>
            </a:lnSpc>
          </a:pPr>
          <a:r>
            <a:rPr lang="en-US" dirty="0"/>
            <a:t>A one-unit increase in the number of bedrooms is associated with a $</a:t>
          </a:r>
          <a:r>
            <a:rPr lang="en-US" dirty="0">
              <a:ea typeface="+mn-lt"/>
              <a:cs typeface="+mn-lt"/>
            </a:rPr>
            <a:t>15,967</a:t>
          </a:r>
          <a:r>
            <a:rPr lang="en-US" dirty="0"/>
            <a:t> increase in sale price.</a:t>
          </a:r>
        </a:p>
      </dgm:t>
    </dgm:pt>
    <dgm:pt modelId="{C5F6CC48-8CCD-4DE1-908D-62686520DF68}" type="parTrans" cxnId="{A222E981-05DC-4646-A12F-AAEBD9F309F1}">
      <dgm:prSet/>
      <dgm:spPr/>
      <dgm:t>
        <a:bodyPr/>
        <a:lstStyle/>
        <a:p>
          <a:endParaRPr lang="en-US"/>
        </a:p>
      </dgm:t>
    </dgm:pt>
    <dgm:pt modelId="{5E5C3A1A-CEF1-40ED-9A5E-9572F13FD8D6}" type="sibTrans" cxnId="{A222E981-05DC-4646-A12F-AAEBD9F309F1}">
      <dgm:prSet/>
      <dgm:spPr/>
      <dgm:t>
        <a:bodyPr/>
        <a:lstStyle/>
        <a:p>
          <a:endParaRPr lang="en-US"/>
        </a:p>
      </dgm:t>
    </dgm:pt>
    <dgm:pt modelId="{12CD4F36-3FDA-44C7-8531-3AA5301A5DAB}">
      <dgm:prSet/>
      <dgm:spPr/>
      <dgm:t>
        <a:bodyPr/>
        <a:lstStyle/>
        <a:p>
          <a:pPr>
            <a:lnSpc>
              <a:spcPct val="100000"/>
            </a:lnSpc>
          </a:pPr>
          <a:r>
            <a:rPr lang="en-US"/>
            <a:t>There is a positive correlation between the number of bedrooms and sale price.</a:t>
          </a:r>
        </a:p>
      </dgm:t>
    </dgm:pt>
    <dgm:pt modelId="{6AD9B413-E712-4663-B996-A50656E2A679}" type="parTrans" cxnId="{44A46FAA-108E-41CF-926C-54BEE4D07424}">
      <dgm:prSet/>
      <dgm:spPr/>
      <dgm:t>
        <a:bodyPr/>
        <a:lstStyle/>
        <a:p>
          <a:endParaRPr lang="en-US"/>
        </a:p>
      </dgm:t>
    </dgm:pt>
    <dgm:pt modelId="{2AC44FCC-E07D-4D2C-B29A-5FF124418922}" type="sibTrans" cxnId="{44A46FAA-108E-41CF-926C-54BEE4D07424}">
      <dgm:prSet/>
      <dgm:spPr/>
      <dgm:t>
        <a:bodyPr/>
        <a:lstStyle/>
        <a:p>
          <a:endParaRPr lang="en-US"/>
        </a:p>
      </dgm:t>
    </dgm:pt>
    <dgm:pt modelId="{1F47D324-308E-4541-AFBF-744ADBEB0110}">
      <dgm:prSet/>
      <dgm:spPr/>
      <dgm:t>
        <a:bodyPr/>
        <a:lstStyle/>
        <a:p>
          <a:pPr>
            <a:lnSpc>
              <a:spcPct val="100000"/>
            </a:lnSpc>
          </a:pPr>
          <a:r>
            <a:rPr lang="en-US" dirty="0"/>
            <a:t>A one-unit increase in grade is associated with a $</a:t>
          </a:r>
          <a:r>
            <a:rPr lang="en-US" dirty="0">
              <a:ea typeface="+mn-lt"/>
              <a:cs typeface="+mn-lt"/>
            </a:rPr>
            <a:t>313,870</a:t>
          </a:r>
          <a:r>
            <a:rPr lang="en-US" dirty="0"/>
            <a:t> increase in sale price.</a:t>
          </a:r>
        </a:p>
      </dgm:t>
    </dgm:pt>
    <dgm:pt modelId="{A38ECAE7-82FD-49D9-9950-37297FDFF682}" type="parTrans" cxnId="{1B4F49B3-6B02-4864-81B3-4FD522CDBA00}">
      <dgm:prSet/>
      <dgm:spPr/>
      <dgm:t>
        <a:bodyPr/>
        <a:lstStyle/>
        <a:p>
          <a:endParaRPr lang="en-US"/>
        </a:p>
      </dgm:t>
    </dgm:pt>
    <dgm:pt modelId="{00889079-4EC9-47BE-A117-C5E47CC526C2}" type="sibTrans" cxnId="{1B4F49B3-6B02-4864-81B3-4FD522CDBA00}">
      <dgm:prSet/>
      <dgm:spPr/>
      <dgm:t>
        <a:bodyPr/>
        <a:lstStyle/>
        <a:p>
          <a:endParaRPr lang="en-US"/>
        </a:p>
      </dgm:t>
    </dgm:pt>
    <dgm:pt modelId="{DCF4B7CF-5639-47D7-B58A-3439BF4D1972}">
      <dgm:prSet/>
      <dgm:spPr/>
      <dgm:t>
        <a:bodyPr/>
        <a:lstStyle/>
        <a:p>
          <a:pPr>
            <a:lnSpc>
              <a:spcPct val="100000"/>
            </a:lnSpc>
          </a:pPr>
          <a:r>
            <a:rPr lang="en-US"/>
            <a:t>There is a strong positive correlation between grade and sale price.</a:t>
          </a:r>
        </a:p>
      </dgm:t>
    </dgm:pt>
    <dgm:pt modelId="{AEA8C975-2581-4F3E-83BE-5FF75E719B9E}" type="parTrans" cxnId="{842741C7-FF9B-45DB-AEB9-AC1B57A64F1E}">
      <dgm:prSet/>
      <dgm:spPr/>
      <dgm:t>
        <a:bodyPr/>
        <a:lstStyle/>
        <a:p>
          <a:endParaRPr lang="en-US"/>
        </a:p>
      </dgm:t>
    </dgm:pt>
    <dgm:pt modelId="{632DC8A5-7217-4E72-A336-9841C4082162}" type="sibTrans" cxnId="{842741C7-FF9B-45DB-AEB9-AC1B57A64F1E}">
      <dgm:prSet/>
      <dgm:spPr/>
      <dgm:t>
        <a:bodyPr/>
        <a:lstStyle/>
        <a:p>
          <a:endParaRPr lang="en-US"/>
        </a:p>
      </dgm:t>
    </dgm:pt>
    <dgm:pt modelId="{B2C9047E-C092-45C2-B986-84A9129A96AC}" type="pres">
      <dgm:prSet presAssocID="{33197F88-9F93-4C83-AD7D-1B5E181D327C}" presName="root" presStyleCnt="0">
        <dgm:presLayoutVars>
          <dgm:dir/>
          <dgm:resizeHandles val="exact"/>
        </dgm:presLayoutVars>
      </dgm:prSet>
      <dgm:spPr/>
    </dgm:pt>
    <dgm:pt modelId="{EBEAEF90-4C19-4442-95DE-76CF5027BBA2}" type="pres">
      <dgm:prSet presAssocID="{F7ADA5C3-9161-4A89-A2B4-CACD043F1DB2}" presName="compNode" presStyleCnt="0"/>
      <dgm:spPr/>
    </dgm:pt>
    <dgm:pt modelId="{623B6883-B379-4E9E-8744-990E0732BFC7}" type="pres">
      <dgm:prSet presAssocID="{F7ADA5C3-9161-4A89-A2B4-CACD043F1DB2}" presName="bgRect" presStyleLbl="bgShp" presStyleIdx="0" presStyleCnt="6"/>
      <dgm:spPr/>
    </dgm:pt>
    <dgm:pt modelId="{A3AB177B-6725-4082-BFF4-0E1698B154C7}" type="pres">
      <dgm:prSet presAssocID="{F7ADA5C3-9161-4A89-A2B4-CACD043F1DB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active Sign"/>
        </a:ext>
      </dgm:extLst>
    </dgm:pt>
    <dgm:pt modelId="{A66E8CAF-D5E5-458E-8820-BAA1574EC00A}" type="pres">
      <dgm:prSet presAssocID="{F7ADA5C3-9161-4A89-A2B4-CACD043F1DB2}" presName="spaceRect" presStyleCnt="0"/>
      <dgm:spPr/>
    </dgm:pt>
    <dgm:pt modelId="{60D75E82-85E9-49C8-A12D-E942454CAA6E}" type="pres">
      <dgm:prSet presAssocID="{F7ADA5C3-9161-4A89-A2B4-CACD043F1DB2}" presName="parTx" presStyleLbl="revTx" presStyleIdx="0" presStyleCnt="6">
        <dgm:presLayoutVars>
          <dgm:chMax val="0"/>
          <dgm:chPref val="0"/>
        </dgm:presLayoutVars>
      </dgm:prSet>
      <dgm:spPr/>
    </dgm:pt>
    <dgm:pt modelId="{1A99FF91-0C6C-4E4B-8E46-A7DB73E2C301}" type="pres">
      <dgm:prSet presAssocID="{F5BC3140-B384-429E-BEDD-D5EA6BA018BC}" presName="sibTrans" presStyleCnt="0"/>
      <dgm:spPr/>
    </dgm:pt>
    <dgm:pt modelId="{2827044F-195D-4F22-A67A-C57492DE08C1}" type="pres">
      <dgm:prSet presAssocID="{AA8E4E8A-4E6A-40C7-93CF-9AAC5884C82B}" presName="compNode" presStyleCnt="0"/>
      <dgm:spPr/>
    </dgm:pt>
    <dgm:pt modelId="{D154E54B-872A-4AF4-8956-5EE92A23DCBC}" type="pres">
      <dgm:prSet presAssocID="{AA8E4E8A-4E6A-40C7-93CF-9AAC5884C82B}" presName="bgRect" presStyleLbl="bgShp" presStyleIdx="1" presStyleCnt="6"/>
      <dgm:spPr/>
    </dgm:pt>
    <dgm:pt modelId="{B2A48B42-BBFA-4C6D-B75E-039D7CA69A2B}" type="pres">
      <dgm:prSet presAssocID="{AA8E4E8A-4E6A-40C7-93CF-9AAC5884C82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A6C3B78E-AEDA-4679-9060-94F1F0DE5186}" type="pres">
      <dgm:prSet presAssocID="{AA8E4E8A-4E6A-40C7-93CF-9AAC5884C82B}" presName="spaceRect" presStyleCnt="0"/>
      <dgm:spPr/>
    </dgm:pt>
    <dgm:pt modelId="{45573457-4E60-4868-BEC8-08BF9F70A936}" type="pres">
      <dgm:prSet presAssocID="{AA8E4E8A-4E6A-40C7-93CF-9AAC5884C82B}" presName="parTx" presStyleLbl="revTx" presStyleIdx="1" presStyleCnt="6">
        <dgm:presLayoutVars>
          <dgm:chMax val="0"/>
          <dgm:chPref val="0"/>
        </dgm:presLayoutVars>
      </dgm:prSet>
      <dgm:spPr/>
    </dgm:pt>
    <dgm:pt modelId="{1CBB2999-A7C3-4B6E-874D-1B2897EA3E29}" type="pres">
      <dgm:prSet presAssocID="{37267741-B28E-49CB-83D4-500CEFB69E21}" presName="sibTrans" presStyleCnt="0"/>
      <dgm:spPr/>
    </dgm:pt>
    <dgm:pt modelId="{6BAA2D64-EDAE-478D-BEFB-C53E59FCBAF6}" type="pres">
      <dgm:prSet presAssocID="{EFD58478-0B97-434C-B2B7-D4B45830C8EA}" presName="compNode" presStyleCnt="0"/>
      <dgm:spPr/>
    </dgm:pt>
    <dgm:pt modelId="{10FA6ADB-5F0B-410A-B328-D0EDBD9B5EC8}" type="pres">
      <dgm:prSet presAssocID="{EFD58478-0B97-434C-B2B7-D4B45830C8EA}" presName="bgRect" presStyleLbl="bgShp" presStyleIdx="2" presStyleCnt="6"/>
      <dgm:spPr/>
    </dgm:pt>
    <dgm:pt modelId="{FE4D909E-1F55-4A09-A2A6-47C87EAE8214}" type="pres">
      <dgm:prSet presAssocID="{EFD58478-0B97-434C-B2B7-D4B45830C8E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urban scene"/>
        </a:ext>
      </dgm:extLst>
    </dgm:pt>
    <dgm:pt modelId="{12698929-0BBD-4343-A8D4-8CC481147038}" type="pres">
      <dgm:prSet presAssocID="{EFD58478-0B97-434C-B2B7-D4B45830C8EA}" presName="spaceRect" presStyleCnt="0"/>
      <dgm:spPr/>
    </dgm:pt>
    <dgm:pt modelId="{202F73C8-2056-4E17-B71C-977E6CFA228A}" type="pres">
      <dgm:prSet presAssocID="{EFD58478-0B97-434C-B2B7-D4B45830C8EA}" presName="parTx" presStyleLbl="revTx" presStyleIdx="2" presStyleCnt="6">
        <dgm:presLayoutVars>
          <dgm:chMax val="0"/>
          <dgm:chPref val="0"/>
        </dgm:presLayoutVars>
      </dgm:prSet>
      <dgm:spPr/>
    </dgm:pt>
    <dgm:pt modelId="{8C4E12A8-6DFF-406C-90AF-A37EB9E4427A}" type="pres">
      <dgm:prSet presAssocID="{5E5C3A1A-CEF1-40ED-9A5E-9572F13FD8D6}" presName="sibTrans" presStyleCnt="0"/>
      <dgm:spPr/>
    </dgm:pt>
    <dgm:pt modelId="{48A69750-EF9C-4152-BDAB-C726F9DD2E80}" type="pres">
      <dgm:prSet presAssocID="{12CD4F36-3FDA-44C7-8531-3AA5301A5DAB}" presName="compNode" presStyleCnt="0"/>
      <dgm:spPr/>
    </dgm:pt>
    <dgm:pt modelId="{731C8555-86AB-4034-85D3-752940199449}" type="pres">
      <dgm:prSet presAssocID="{12CD4F36-3FDA-44C7-8531-3AA5301A5DAB}" presName="bgRect" presStyleLbl="bgShp" presStyleIdx="3" presStyleCnt="6"/>
      <dgm:spPr/>
    </dgm:pt>
    <dgm:pt modelId="{BFECBADF-A53C-40F9-9AD4-7679103E116B}" type="pres">
      <dgm:prSet presAssocID="{12CD4F36-3FDA-44C7-8531-3AA5301A5DA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d"/>
        </a:ext>
      </dgm:extLst>
    </dgm:pt>
    <dgm:pt modelId="{FAFCAE3A-B6D2-4A9F-91E5-BEBAAD744572}" type="pres">
      <dgm:prSet presAssocID="{12CD4F36-3FDA-44C7-8531-3AA5301A5DAB}" presName="spaceRect" presStyleCnt="0"/>
      <dgm:spPr/>
    </dgm:pt>
    <dgm:pt modelId="{DFC61B60-00EC-4023-9A18-EDAA91055314}" type="pres">
      <dgm:prSet presAssocID="{12CD4F36-3FDA-44C7-8531-3AA5301A5DAB}" presName="parTx" presStyleLbl="revTx" presStyleIdx="3" presStyleCnt="6">
        <dgm:presLayoutVars>
          <dgm:chMax val="0"/>
          <dgm:chPref val="0"/>
        </dgm:presLayoutVars>
      </dgm:prSet>
      <dgm:spPr/>
    </dgm:pt>
    <dgm:pt modelId="{217DB874-B6F4-42A0-92AD-C14F94BB0DE9}" type="pres">
      <dgm:prSet presAssocID="{2AC44FCC-E07D-4D2C-B29A-5FF124418922}" presName="sibTrans" presStyleCnt="0"/>
      <dgm:spPr/>
    </dgm:pt>
    <dgm:pt modelId="{1F4E3493-4B25-47A1-9F44-C5322B48E346}" type="pres">
      <dgm:prSet presAssocID="{1F47D324-308E-4541-AFBF-744ADBEB0110}" presName="compNode" presStyleCnt="0"/>
      <dgm:spPr/>
    </dgm:pt>
    <dgm:pt modelId="{31BFE0A3-875B-4836-AF1F-EA5D0A8E1808}" type="pres">
      <dgm:prSet presAssocID="{1F47D324-308E-4541-AFBF-744ADBEB0110}" presName="bgRect" presStyleLbl="bgShp" presStyleIdx="4" presStyleCnt="6"/>
      <dgm:spPr/>
    </dgm:pt>
    <dgm:pt modelId="{2B415464-D748-4436-A10F-181D96C4244F}" type="pres">
      <dgm:prSet presAssocID="{1F47D324-308E-4541-AFBF-744ADBEB011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Yuan"/>
        </a:ext>
      </dgm:extLst>
    </dgm:pt>
    <dgm:pt modelId="{134297F0-075D-4CC8-B232-A1DCC93F2E00}" type="pres">
      <dgm:prSet presAssocID="{1F47D324-308E-4541-AFBF-744ADBEB0110}" presName="spaceRect" presStyleCnt="0"/>
      <dgm:spPr/>
    </dgm:pt>
    <dgm:pt modelId="{E4C9A3B4-C145-476E-8703-625F25F537F0}" type="pres">
      <dgm:prSet presAssocID="{1F47D324-308E-4541-AFBF-744ADBEB0110}" presName="parTx" presStyleLbl="revTx" presStyleIdx="4" presStyleCnt="6">
        <dgm:presLayoutVars>
          <dgm:chMax val="0"/>
          <dgm:chPref val="0"/>
        </dgm:presLayoutVars>
      </dgm:prSet>
      <dgm:spPr/>
    </dgm:pt>
    <dgm:pt modelId="{B4DF2D65-5B54-427C-AF80-2BFECED246FD}" type="pres">
      <dgm:prSet presAssocID="{00889079-4EC9-47BE-A117-C5E47CC526C2}" presName="sibTrans" presStyleCnt="0"/>
      <dgm:spPr/>
    </dgm:pt>
    <dgm:pt modelId="{454D571D-C59B-4F87-AE94-A39A23937CD6}" type="pres">
      <dgm:prSet presAssocID="{DCF4B7CF-5639-47D7-B58A-3439BF4D1972}" presName="compNode" presStyleCnt="0"/>
      <dgm:spPr/>
    </dgm:pt>
    <dgm:pt modelId="{1DA0663C-1340-482B-AE47-FAE81BF3F79C}" type="pres">
      <dgm:prSet presAssocID="{DCF4B7CF-5639-47D7-B58A-3439BF4D1972}" presName="bgRect" presStyleLbl="bgShp" presStyleIdx="5" presStyleCnt="6"/>
      <dgm:spPr/>
    </dgm:pt>
    <dgm:pt modelId="{4C347D5A-92E9-4BDD-8F30-40A56D12D3BA}" type="pres">
      <dgm:prSet presAssocID="{DCF4B7CF-5639-47D7-B58A-3439BF4D197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upee"/>
        </a:ext>
      </dgm:extLst>
    </dgm:pt>
    <dgm:pt modelId="{CE3E8835-8C2B-4331-938B-3DBFE752888E}" type="pres">
      <dgm:prSet presAssocID="{DCF4B7CF-5639-47D7-B58A-3439BF4D1972}" presName="spaceRect" presStyleCnt="0"/>
      <dgm:spPr/>
    </dgm:pt>
    <dgm:pt modelId="{D42827E1-B0C7-479E-A6A6-7EDCC77D0125}" type="pres">
      <dgm:prSet presAssocID="{DCF4B7CF-5639-47D7-B58A-3439BF4D1972}" presName="parTx" presStyleLbl="revTx" presStyleIdx="5" presStyleCnt="6">
        <dgm:presLayoutVars>
          <dgm:chMax val="0"/>
          <dgm:chPref val="0"/>
        </dgm:presLayoutVars>
      </dgm:prSet>
      <dgm:spPr/>
    </dgm:pt>
  </dgm:ptLst>
  <dgm:cxnLst>
    <dgm:cxn modelId="{EDACCB01-86AC-9748-8B56-A65BDC442221}" type="presOf" srcId="{DCF4B7CF-5639-47D7-B58A-3439BF4D1972}" destId="{D42827E1-B0C7-479E-A6A6-7EDCC77D0125}" srcOrd="0" destOrd="0" presId="urn:microsoft.com/office/officeart/2018/2/layout/IconVerticalSolidList"/>
    <dgm:cxn modelId="{22774331-99D1-C648-A498-83FF285A186F}" type="presOf" srcId="{12CD4F36-3FDA-44C7-8531-3AA5301A5DAB}" destId="{DFC61B60-00EC-4023-9A18-EDAA91055314}" srcOrd="0" destOrd="0" presId="urn:microsoft.com/office/officeart/2018/2/layout/IconVerticalSolidList"/>
    <dgm:cxn modelId="{C6FC923A-D07E-48A5-89CF-E78F8F4D5C8B}" srcId="{33197F88-9F93-4C83-AD7D-1B5E181D327C}" destId="{F7ADA5C3-9161-4A89-A2B4-CACD043F1DB2}" srcOrd="0" destOrd="0" parTransId="{71E824F8-B867-4FDD-94D5-C7ED4C4586C3}" sibTransId="{F5BC3140-B384-429E-BEDD-D5EA6BA018BC}"/>
    <dgm:cxn modelId="{29F4243D-89E1-2F4B-A104-4F2AEAC5EC81}" type="presOf" srcId="{F7ADA5C3-9161-4A89-A2B4-CACD043F1DB2}" destId="{60D75E82-85E9-49C8-A12D-E942454CAA6E}" srcOrd="0" destOrd="0" presId="urn:microsoft.com/office/officeart/2018/2/layout/IconVerticalSolidList"/>
    <dgm:cxn modelId="{485EE074-7B19-F74F-8FB2-BC3D37330B23}" type="presOf" srcId="{1F47D324-308E-4541-AFBF-744ADBEB0110}" destId="{E4C9A3B4-C145-476E-8703-625F25F537F0}" srcOrd="0" destOrd="0" presId="urn:microsoft.com/office/officeart/2018/2/layout/IconVerticalSolidList"/>
    <dgm:cxn modelId="{A222E981-05DC-4646-A12F-AAEBD9F309F1}" srcId="{33197F88-9F93-4C83-AD7D-1B5E181D327C}" destId="{EFD58478-0B97-434C-B2B7-D4B45830C8EA}" srcOrd="2" destOrd="0" parTransId="{C5F6CC48-8CCD-4DE1-908D-62686520DF68}" sibTransId="{5E5C3A1A-CEF1-40ED-9A5E-9572F13FD8D6}"/>
    <dgm:cxn modelId="{16B2E7A3-151A-6845-8FBB-2A9480710EC3}" type="presOf" srcId="{33197F88-9F93-4C83-AD7D-1B5E181D327C}" destId="{B2C9047E-C092-45C2-B986-84A9129A96AC}" srcOrd="0" destOrd="0" presId="urn:microsoft.com/office/officeart/2018/2/layout/IconVerticalSolidList"/>
    <dgm:cxn modelId="{44A46FAA-108E-41CF-926C-54BEE4D07424}" srcId="{33197F88-9F93-4C83-AD7D-1B5E181D327C}" destId="{12CD4F36-3FDA-44C7-8531-3AA5301A5DAB}" srcOrd="3" destOrd="0" parTransId="{6AD9B413-E712-4663-B996-A50656E2A679}" sibTransId="{2AC44FCC-E07D-4D2C-B29A-5FF124418922}"/>
    <dgm:cxn modelId="{1B4F49B3-6B02-4864-81B3-4FD522CDBA00}" srcId="{33197F88-9F93-4C83-AD7D-1B5E181D327C}" destId="{1F47D324-308E-4541-AFBF-744ADBEB0110}" srcOrd="4" destOrd="0" parTransId="{A38ECAE7-82FD-49D9-9950-37297FDFF682}" sibTransId="{00889079-4EC9-47BE-A117-C5E47CC526C2}"/>
    <dgm:cxn modelId="{842741C7-FF9B-45DB-AEB9-AC1B57A64F1E}" srcId="{33197F88-9F93-4C83-AD7D-1B5E181D327C}" destId="{DCF4B7CF-5639-47D7-B58A-3439BF4D1972}" srcOrd="5" destOrd="0" parTransId="{AEA8C975-2581-4F3E-83BE-5FF75E719B9E}" sibTransId="{632DC8A5-7217-4E72-A336-9841C4082162}"/>
    <dgm:cxn modelId="{07D5C5E5-D4EE-46C1-A442-1F7B35AB1630}" srcId="{33197F88-9F93-4C83-AD7D-1B5E181D327C}" destId="{AA8E4E8A-4E6A-40C7-93CF-9AAC5884C82B}" srcOrd="1" destOrd="0" parTransId="{8B18908E-5B81-40A0-8CC1-B5C83B1DCA56}" sibTransId="{37267741-B28E-49CB-83D4-500CEFB69E21}"/>
    <dgm:cxn modelId="{0A226AF1-F17E-E44E-86A0-BDD64BCA92EC}" type="presOf" srcId="{AA8E4E8A-4E6A-40C7-93CF-9AAC5884C82B}" destId="{45573457-4E60-4868-BEC8-08BF9F70A936}" srcOrd="0" destOrd="0" presId="urn:microsoft.com/office/officeart/2018/2/layout/IconVerticalSolidList"/>
    <dgm:cxn modelId="{5D3E6DF5-FF16-5A43-B898-ACC26941F7AB}" type="presOf" srcId="{EFD58478-0B97-434C-B2B7-D4B45830C8EA}" destId="{202F73C8-2056-4E17-B71C-977E6CFA228A}" srcOrd="0" destOrd="0" presId="urn:microsoft.com/office/officeart/2018/2/layout/IconVerticalSolidList"/>
    <dgm:cxn modelId="{CA257384-5C92-D946-808A-B20910781B4E}" type="presParOf" srcId="{B2C9047E-C092-45C2-B986-84A9129A96AC}" destId="{EBEAEF90-4C19-4442-95DE-76CF5027BBA2}" srcOrd="0" destOrd="0" presId="urn:microsoft.com/office/officeart/2018/2/layout/IconVerticalSolidList"/>
    <dgm:cxn modelId="{70B482DE-78B0-DC44-A78A-18547D20FA8A}" type="presParOf" srcId="{EBEAEF90-4C19-4442-95DE-76CF5027BBA2}" destId="{623B6883-B379-4E9E-8744-990E0732BFC7}" srcOrd="0" destOrd="0" presId="urn:microsoft.com/office/officeart/2018/2/layout/IconVerticalSolidList"/>
    <dgm:cxn modelId="{501AA66B-C277-2E4A-AB43-01C3385A7963}" type="presParOf" srcId="{EBEAEF90-4C19-4442-95DE-76CF5027BBA2}" destId="{A3AB177B-6725-4082-BFF4-0E1698B154C7}" srcOrd="1" destOrd="0" presId="urn:microsoft.com/office/officeart/2018/2/layout/IconVerticalSolidList"/>
    <dgm:cxn modelId="{545FECB3-5B2B-984E-9919-8DBAF85C99C5}" type="presParOf" srcId="{EBEAEF90-4C19-4442-95DE-76CF5027BBA2}" destId="{A66E8CAF-D5E5-458E-8820-BAA1574EC00A}" srcOrd="2" destOrd="0" presId="urn:microsoft.com/office/officeart/2018/2/layout/IconVerticalSolidList"/>
    <dgm:cxn modelId="{60D006F0-CB46-F547-96A3-89E33D687D10}" type="presParOf" srcId="{EBEAEF90-4C19-4442-95DE-76CF5027BBA2}" destId="{60D75E82-85E9-49C8-A12D-E942454CAA6E}" srcOrd="3" destOrd="0" presId="urn:microsoft.com/office/officeart/2018/2/layout/IconVerticalSolidList"/>
    <dgm:cxn modelId="{704ECECF-8AEF-794C-B018-69D97D1F2000}" type="presParOf" srcId="{B2C9047E-C092-45C2-B986-84A9129A96AC}" destId="{1A99FF91-0C6C-4E4B-8E46-A7DB73E2C301}" srcOrd="1" destOrd="0" presId="urn:microsoft.com/office/officeart/2018/2/layout/IconVerticalSolidList"/>
    <dgm:cxn modelId="{1D5057C2-85A8-6B4B-9AA5-BF3CEC150453}" type="presParOf" srcId="{B2C9047E-C092-45C2-B986-84A9129A96AC}" destId="{2827044F-195D-4F22-A67A-C57492DE08C1}" srcOrd="2" destOrd="0" presId="urn:microsoft.com/office/officeart/2018/2/layout/IconVerticalSolidList"/>
    <dgm:cxn modelId="{0A7E3DF0-7061-914E-AE70-7F11B19E0375}" type="presParOf" srcId="{2827044F-195D-4F22-A67A-C57492DE08C1}" destId="{D154E54B-872A-4AF4-8956-5EE92A23DCBC}" srcOrd="0" destOrd="0" presId="urn:microsoft.com/office/officeart/2018/2/layout/IconVerticalSolidList"/>
    <dgm:cxn modelId="{DB77F69E-EA00-1940-AB3F-3A4FFEB0108A}" type="presParOf" srcId="{2827044F-195D-4F22-A67A-C57492DE08C1}" destId="{B2A48B42-BBFA-4C6D-B75E-039D7CA69A2B}" srcOrd="1" destOrd="0" presId="urn:microsoft.com/office/officeart/2018/2/layout/IconVerticalSolidList"/>
    <dgm:cxn modelId="{5E30CB5C-B093-454D-ACDE-FC3813762324}" type="presParOf" srcId="{2827044F-195D-4F22-A67A-C57492DE08C1}" destId="{A6C3B78E-AEDA-4679-9060-94F1F0DE5186}" srcOrd="2" destOrd="0" presId="urn:microsoft.com/office/officeart/2018/2/layout/IconVerticalSolidList"/>
    <dgm:cxn modelId="{92905442-FC7B-2C4C-883C-E9F2C676CBD0}" type="presParOf" srcId="{2827044F-195D-4F22-A67A-C57492DE08C1}" destId="{45573457-4E60-4868-BEC8-08BF9F70A936}" srcOrd="3" destOrd="0" presId="urn:microsoft.com/office/officeart/2018/2/layout/IconVerticalSolidList"/>
    <dgm:cxn modelId="{778173F8-8A68-2F4A-A0C8-01983B6681BB}" type="presParOf" srcId="{B2C9047E-C092-45C2-B986-84A9129A96AC}" destId="{1CBB2999-A7C3-4B6E-874D-1B2897EA3E29}" srcOrd="3" destOrd="0" presId="urn:microsoft.com/office/officeart/2018/2/layout/IconVerticalSolidList"/>
    <dgm:cxn modelId="{020BBD6E-865A-9349-ABF5-F03F9A93F2F7}" type="presParOf" srcId="{B2C9047E-C092-45C2-B986-84A9129A96AC}" destId="{6BAA2D64-EDAE-478D-BEFB-C53E59FCBAF6}" srcOrd="4" destOrd="0" presId="urn:microsoft.com/office/officeart/2018/2/layout/IconVerticalSolidList"/>
    <dgm:cxn modelId="{FD30015D-18D3-5045-8456-102755A6D857}" type="presParOf" srcId="{6BAA2D64-EDAE-478D-BEFB-C53E59FCBAF6}" destId="{10FA6ADB-5F0B-410A-B328-D0EDBD9B5EC8}" srcOrd="0" destOrd="0" presId="urn:microsoft.com/office/officeart/2018/2/layout/IconVerticalSolidList"/>
    <dgm:cxn modelId="{98F8CCB1-AB01-4E44-8096-DD50083382E7}" type="presParOf" srcId="{6BAA2D64-EDAE-478D-BEFB-C53E59FCBAF6}" destId="{FE4D909E-1F55-4A09-A2A6-47C87EAE8214}" srcOrd="1" destOrd="0" presId="urn:microsoft.com/office/officeart/2018/2/layout/IconVerticalSolidList"/>
    <dgm:cxn modelId="{19F81E70-BB1D-E048-B2BF-1C8B7BCDA85C}" type="presParOf" srcId="{6BAA2D64-EDAE-478D-BEFB-C53E59FCBAF6}" destId="{12698929-0BBD-4343-A8D4-8CC481147038}" srcOrd="2" destOrd="0" presId="urn:microsoft.com/office/officeart/2018/2/layout/IconVerticalSolidList"/>
    <dgm:cxn modelId="{43565D02-3032-1B4D-8907-B2322F509C05}" type="presParOf" srcId="{6BAA2D64-EDAE-478D-BEFB-C53E59FCBAF6}" destId="{202F73C8-2056-4E17-B71C-977E6CFA228A}" srcOrd="3" destOrd="0" presId="urn:microsoft.com/office/officeart/2018/2/layout/IconVerticalSolidList"/>
    <dgm:cxn modelId="{DA2EDA4F-1EF6-E044-8911-B4A06A1EE531}" type="presParOf" srcId="{B2C9047E-C092-45C2-B986-84A9129A96AC}" destId="{8C4E12A8-6DFF-406C-90AF-A37EB9E4427A}" srcOrd="5" destOrd="0" presId="urn:microsoft.com/office/officeart/2018/2/layout/IconVerticalSolidList"/>
    <dgm:cxn modelId="{5C5692FC-EBAD-A846-B259-1F96E6AF7101}" type="presParOf" srcId="{B2C9047E-C092-45C2-B986-84A9129A96AC}" destId="{48A69750-EF9C-4152-BDAB-C726F9DD2E80}" srcOrd="6" destOrd="0" presId="urn:microsoft.com/office/officeart/2018/2/layout/IconVerticalSolidList"/>
    <dgm:cxn modelId="{06B0EF56-CA7D-384E-A20C-F32557C7E7D8}" type="presParOf" srcId="{48A69750-EF9C-4152-BDAB-C726F9DD2E80}" destId="{731C8555-86AB-4034-85D3-752940199449}" srcOrd="0" destOrd="0" presId="urn:microsoft.com/office/officeart/2018/2/layout/IconVerticalSolidList"/>
    <dgm:cxn modelId="{274DF392-312D-B346-857B-4B456F204B3C}" type="presParOf" srcId="{48A69750-EF9C-4152-BDAB-C726F9DD2E80}" destId="{BFECBADF-A53C-40F9-9AD4-7679103E116B}" srcOrd="1" destOrd="0" presId="urn:microsoft.com/office/officeart/2018/2/layout/IconVerticalSolidList"/>
    <dgm:cxn modelId="{89638095-0CBA-1645-835D-1FC708EEFBB0}" type="presParOf" srcId="{48A69750-EF9C-4152-BDAB-C726F9DD2E80}" destId="{FAFCAE3A-B6D2-4A9F-91E5-BEBAAD744572}" srcOrd="2" destOrd="0" presId="urn:microsoft.com/office/officeart/2018/2/layout/IconVerticalSolidList"/>
    <dgm:cxn modelId="{4F6908FC-4A60-9B47-8295-2B67BC791F83}" type="presParOf" srcId="{48A69750-EF9C-4152-BDAB-C726F9DD2E80}" destId="{DFC61B60-00EC-4023-9A18-EDAA91055314}" srcOrd="3" destOrd="0" presId="urn:microsoft.com/office/officeart/2018/2/layout/IconVerticalSolidList"/>
    <dgm:cxn modelId="{405B3A60-9D52-EF4E-8455-B811A0D22842}" type="presParOf" srcId="{B2C9047E-C092-45C2-B986-84A9129A96AC}" destId="{217DB874-B6F4-42A0-92AD-C14F94BB0DE9}" srcOrd="7" destOrd="0" presId="urn:microsoft.com/office/officeart/2018/2/layout/IconVerticalSolidList"/>
    <dgm:cxn modelId="{8EA131B9-748F-624B-B1B3-623FF32DBAE2}" type="presParOf" srcId="{B2C9047E-C092-45C2-B986-84A9129A96AC}" destId="{1F4E3493-4B25-47A1-9F44-C5322B48E346}" srcOrd="8" destOrd="0" presId="urn:microsoft.com/office/officeart/2018/2/layout/IconVerticalSolidList"/>
    <dgm:cxn modelId="{A13797E3-D044-6441-9AB7-24BBBD9EC059}" type="presParOf" srcId="{1F4E3493-4B25-47A1-9F44-C5322B48E346}" destId="{31BFE0A3-875B-4836-AF1F-EA5D0A8E1808}" srcOrd="0" destOrd="0" presId="urn:microsoft.com/office/officeart/2018/2/layout/IconVerticalSolidList"/>
    <dgm:cxn modelId="{56DB8956-B54C-044F-831B-4F83E5131533}" type="presParOf" srcId="{1F4E3493-4B25-47A1-9F44-C5322B48E346}" destId="{2B415464-D748-4436-A10F-181D96C4244F}" srcOrd="1" destOrd="0" presId="urn:microsoft.com/office/officeart/2018/2/layout/IconVerticalSolidList"/>
    <dgm:cxn modelId="{49816519-2053-624C-B35E-F930246847A0}" type="presParOf" srcId="{1F4E3493-4B25-47A1-9F44-C5322B48E346}" destId="{134297F0-075D-4CC8-B232-A1DCC93F2E00}" srcOrd="2" destOrd="0" presId="urn:microsoft.com/office/officeart/2018/2/layout/IconVerticalSolidList"/>
    <dgm:cxn modelId="{251BDEB8-53C2-A64B-AC83-066F88918FEE}" type="presParOf" srcId="{1F4E3493-4B25-47A1-9F44-C5322B48E346}" destId="{E4C9A3B4-C145-476E-8703-625F25F537F0}" srcOrd="3" destOrd="0" presId="urn:microsoft.com/office/officeart/2018/2/layout/IconVerticalSolidList"/>
    <dgm:cxn modelId="{C44D4881-34F7-7844-AF93-CAFB7EB76B59}" type="presParOf" srcId="{B2C9047E-C092-45C2-B986-84A9129A96AC}" destId="{B4DF2D65-5B54-427C-AF80-2BFECED246FD}" srcOrd="9" destOrd="0" presId="urn:microsoft.com/office/officeart/2018/2/layout/IconVerticalSolidList"/>
    <dgm:cxn modelId="{D693F1E4-BE6D-6F4B-A336-D7CC006927E5}" type="presParOf" srcId="{B2C9047E-C092-45C2-B986-84A9129A96AC}" destId="{454D571D-C59B-4F87-AE94-A39A23937CD6}" srcOrd="10" destOrd="0" presId="urn:microsoft.com/office/officeart/2018/2/layout/IconVerticalSolidList"/>
    <dgm:cxn modelId="{00950956-6686-E64E-93CE-4F6A3CEEBA45}" type="presParOf" srcId="{454D571D-C59B-4F87-AE94-A39A23937CD6}" destId="{1DA0663C-1340-482B-AE47-FAE81BF3F79C}" srcOrd="0" destOrd="0" presId="urn:microsoft.com/office/officeart/2018/2/layout/IconVerticalSolidList"/>
    <dgm:cxn modelId="{E83B8002-00E2-DD47-BC22-A0292F26D3CB}" type="presParOf" srcId="{454D571D-C59B-4F87-AE94-A39A23937CD6}" destId="{4C347D5A-92E9-4BDD-8F30-40A56D12D3BA}" srcOrd="1" destOrd="0" presId="urn:microsoft.com/office/officeart/2018/2/layout/IconVerticalSolidList"/>
    <dgm:cxn modelId="{ADB9439C-8C5A-C64E-8EF5-C55A5CB087D9}" type="presParOf" srcId="{454D571D-C59B-4F87-AE94-A39A23937CD6}" destId="{CE3E8835-8C2B-4331-938B-3DBFE752888E}" srcOrd="2" destOrd="0" presId="urn:microsoft.com/office/officeart/2018/2/layout/IconVerticalSolidList"/>
    <dgm:cxn modelId="{FDE9D86A-BFEB-AE45-88ED-D2D5F39EE4AC}" type="presParOf" srcId="{454D571D-C59B-4F87-AE94-A39A23937CD6}" destId="{D42827E1-B0C7-479E-A6A6-7EDCC77D012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8524DB-DF31-4196-898B-4F195B56FC45}"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AC4424C0-E9A5-44BB-895B-567E3F9386D4}">
      <dgm:prSet/>
      <dgm:spPr/>
      <dgm:t>
        <a:bodyPr/>
        <a:lstStyle/>
        <a:p>
          <a:r>
            <a:rPr lang="en-US" dirty="0"/>
            <a:t>Which variables have an impact on sale price, and how strong is that impact? - Is there a correlation between the number of bedrooms and the sale price of a residential property in this dataset? - Is there a correlation between the grade and the sale price of a residential property in this dataset?</a:t>
          </a:r>
        </a:p>
      </dgm:t>
    </dgm:pt>
    <dgm:pt modelId="{D4E5060B-F6DA-4C18-9F0D-8BC46111DA87}" type="parTrans" cxnId="{F16C5866-9EA9-4C30-B1B7-BBF4B87D9907}">
      <dgm:prSet/>
      <dgm:spPr/>
      <dgm:t>
        <a:bodyPr/>
        <a:lstStyle/>
        <a:p>
          <a:endParaRPr lang="en-US"/>
        </a:p>
      </dgm:t>
    </dgm:pt>
    <dgm:pt modelId="{17BB9CEB-B94C-44DA-ACBC-E267CE544D5C}" type="sibTrans" cxnId="{F16C5866-9EA9-4C30-B1B7-BBF4B87D9907}">
      <dgm:prSet/>
      <dgm:spPr/>
      <dgm:t>
        <a:bodyPr/>
        <a:lstStyle/>
        <a:p>
          <a:endParaRPr lang="en-US"/>
        </a:p>
      </dgm:t>
    </dgm:pt>
    <dgm:pt modelId="{460A299D-F041-4818-9D8D-D929A25D83D7}">
      <dgm:prSet/>
      <dgm:spPr/>
      <dgm:t>
        <a:bodyPr/>
        <a:lstStyle/>
        <a:p>
          <a:r>
            <a:rPr lang="en-US" dirty="0"/>
            <a:t>Yes, there is a correlation between the number of bedrooms and the sale price of residential properties in this dataset. Interestingly, the correlation is negative, indicating that an increase in the number of bedrooms is associated with a decrease in the sale price.</a:t>
          </a:r>
        </a:p>
      </dgm:t>
    </dgm:pt>
    <dgm:pt modelId="{0B02A351-9388-42A6-9662-73AC3225336F}" type="parTrans" cxnId="{3F0DE639-5CA6-42F7-84EC-39D78C477E36}">
      <dgm:prSet/>
      <dgm:spPr/>
      <dgm:t>
        <a:bodyPr/>
        <a:lstStyle/>
        <a:p>
          <a:endParaRPr lang="en-US"/>
        </a:p>
      </dgm:t>
    </dgm:pt>
    <dgm:pt modelId="{5E0BC352-2C4E-47A6-A562-EB8F5422AA2C}" type="sibTrans" cxnId="{3F0DE639-5CA6-42F7-84EC-39D78C477E36}">
      <dgm:prSet/>
      <dgm:spPr/>
      <dgm:t>
        <a:bodyPr/>
        <a:lstStyle/>
        <a:p>
          <a:endParaRPr lang="en-US"/>
        </a:p>
      </dgm:t>
    </dgm:pt>
    <dgm:pt modelId="{5A541F8E-6F13-4BA0-8FDC-74D837F99540}">
      <dgm:prSet/>
      <dgm:spPr/>
      <dgm:t>
        <a:bodyPr/>
        <a:lstStyle/>
        <a:p>
          <a:r>
            <a:rPr lang="en-US" dirty="0"/>
            <a:t>Yes, there is a positive correlation between the grade and the sale price of residential properties in this dataset. This indicates that as the property grade increases, the sale price tends to increase as well.</a:t>
          </a:r>
        </a:p>
      </dgm:t>
    </dgm:pt>
    <dgm:pt modelId="{D0263D93-D336-4A6C-AC0B-C21FEE1DD726}" type="parTrans" cxnId="{C3174BA9-5568-44C3-8AD5-7BE6D77E2999}">
      <dgm:prSet/>
      <dgm:spPr/>
      <dgm:t>
        <a:bodyPr/>
        <a:lstStyle/>
        <a:p>
          <a:endParaRPr lang="en-US"/>
        </a:p>
      </dgm:t>
    </dgm:pt>
    <dgm:pt modelId="{893132D3-6F5B-493E-B1A9-B4BF57BEC0EB}" type="sibTrans" cxnId="{C3174BA9-5568-44C3-8AD5-7BE6D77E2999}">
      <dgm:prSet/>
      <dgm:spPr/>
      <dgm:t>
        <a:bodyPr/>
        <a:lstStyle/>
        <a:p>
          <a:endParaRPr lang="en-US"/>
        </a:p>
      </dgm:t>
    </dgm:pt>
    <dgm:pt modelId="{E717C59F-8680-6141-962F-DEBAA35217FB}" type="pres">
      <dgm:prSet presAssocID="{1E8524DB-DF31-4196-898B-4F195B56FC45}" presName="hierChild1" presStyleCnt="0">
        <dgm:presLayoutVars>
          <dgm:chPref val="1"/>
          <dgm:dir/>
          <dgm:animOne val="branch"/>
          <dgm:animLvl val="lvl"/>
          <dgm:resizeHandles/>
        </dgm:presLayoutVars>
      </dgm:prSet>
      <dgm:spPr/>
    </dgm:pt>
    <dgm:pt modelId="{BEDE5381-47C6-4C4B-83C1-340C7EC7AF60}" type="pres">
      <dgm:prSet presAssocID="{AC4424C0-E9A5-44BB-895B-567E3F9386D4}" presName="hierRoot1" presStyleCnt="0"/>
      <dgm:spPr/>
    </dgm:pt>
    <dgm:pt modelId="{CDFE0E96-4F79-7E45-99CC-5F222BD09C29}" type="pres">
      <dgm:prSet presAssocID="{AC4424C0-E9A5-44BB-895B-567E3F9386D4}" presName="composite" presStyleCnt="0"/>
      <dgm:spPr/>
    </dgm:pt>
    <dgm:pt modelId="{09827B79-D713-5947-82F0-0C4EF2FA4C96}" type="pres">
      <dgm:prSet presAssocID="{AC4424C0-E9A5-44BB-895B-567E3F9386D4}" presName="background" presStyleLbl="node0" presStyleIdx="0" presStyleCnt="3"/>
      <dgm:spPr/>
    </dgm:pt>
    <dgm:pt modelId="{D29281F3-43AD-804E-9202-EE029CD2C2E9}" type="pres">
      <dgm:prSet presAssocID="{AC4424C0-E9A5-44BB-895B-567E3F9386D4}" presName="text" presStyleLbl="fgAcc0" presStyleIdx="0" presStyleCnt="3">
        <dgm:presLayoutVars>
          <dgm:chPref val="3"/>
        </dgm:presLayoutVars>
      </dgm:prSet>
      <dgm:spPr/>
    </dgm:pt>
    <dgm:pt modelId="{6567F66A-7159-D543-8AF3-6E5597FC6FA1}" type="pres">
      <dgm:prSet presAssocID="{AC4424C0-E9A5-44BB-895B-567E3F9386D4}" presName="hierChild2" presStyleCnt="0"/>
      <dgm:spPr/>
    </dgm:pt>
    <dgm:pt modelId="{E0C5BD40-FC60-C64E-812A-F5E0CECABA19}" type="pres">
      <dgm:prSet presAssocID="{460A299D-F041-4818-9D8D-D929A25D83D7}" presName="hierRoot1" presStyleCnt="0"/>
      <dgm:spPr/>
    </dgm:pt>
    <dgm:pt modelId="{F4B87445-B097-AD47-8E3D-3AA5827491A1}" type="pres">
      <dgm:prSet presAssocID="{460A299D-F041-4818-9D8D-D929A25D83D7}" presName="composite" presStyleCnt="0"/>
      <dgm:spPr/>
    </dgm:pt>
    <dgm:pt modelId="{4638F6CC-09A4-F643-8E73-CDCE77468709}" type="pres">
      <dgm:prSet presAssocID="{460A299D-F041-4818-9D8D-D929A25D83D7}" presName="background" presStyleLbl="node0" presStyleIdx="1" presStyleCnt="3"/>
      <dgm:spPr/>
    </dgm:pt>
    <dgm:pt modelId="{9DB5021C-EA2F-5A4D-8B74-4908EDC6112E}" type="pres">
      <dgm:prSet presAssocID="{460A299D-F041-4818-9D8D-D929A25D83D7}" presName="text" presStyleLbl="fgAcc0" presStyleIdx="1" presStyleCnt="3">
        <dgm:presLayoutVars>
          <dgm:chPref val="3"/>
        </dgm:presLayoutVars>
      </dgm:prSet>
      <dgm:spPr/>
    </dgm:pt>
    <dgm:pt modelId="{59E4F041-BC61-2A49-95B2-D3A2B563FE9F}" type="pres">
      <dgm:prSet presAssocID="{460A299D-F041-4818-9D8D-D929A25D83D7}" presName="hierChild2" presStyleCnt="0"/>
      <dgm:spPr/>
    </dgm:pt>
    <dgm:pt modelId="{BDAF5EB1-D583-2348-A74B-AEC61CBF31EB}" type="pres">
      <dgm:prSet presAssocID="{5A541F8E-6F13-4BA0-8FDC-74D837F99540}" presName="hierRoot1" presStyleCnt="0"/>
      <dgm:spPr/>
    </dgm:pt>
    <dgm:pt modelId="{27CC4C2E-DD48-C042-8A3E-193A60E81067}" type="pres">
      <dgm:prSet presAssocID="{5A541F8E-6F13-4BA0-8FDC-74D837F99540}" presName="composite" presStyleCnt="0"/>
      <dgm:spPr/>
    </dgm:pt>
    <dgm:pt modelId="{C257D46C-69C3-994C-B835-CA98B23F669E}" type="pres">
      <dgm:prSet presAssocID="{5A541F8E-6F13-4BA0-8FDC-74D837F99540}" presName="background" presStyleLbl="node0" presStyleIdx="2" presStyleCnt="3"/>
      <dgm:spPr/>
    </dgm:pt>
    <dgm:pt modelId="{248B14C4-FF95-3148-A7B3-19106C352CF6}" type="pres">
      <dgm:prSet presAssocID="{5A541F8E-6F13-4BA0-8FDC-74D837F99540}" presName="text" presStyleLbl="fgAcc0" presStyleIdx="2" presStyleCnt="3">
        <dgm:presLayoutVars>
          <dgm:chPref val="3"/>
        </dgm:presLayoutVars>
      </dgm:prSet>
      <dgm:spPr/>
    </dgm:pt>
    <dgm:pt modelId="{2856801D-C5D6-2A4F-8164-A712DC2FB468}" type="pres">
      <dgm:prSet presAssocID="{5A541F8E-6F13-4BA0-8FDC-74D837F99540}" presName="hierChild2" presStyleCnt="0"/>
      <dgm:spPr/>
    </dgm:pt>
  </dgm:ptLst>
  <dgm:cxnLst>
    <dgm:cxn modelId="{74061906-0A87-7C4A-990A-4E4BCDCA8CC7}" type="presOf" srcId="{460A299D-F041-4818-9D8D-D929A25D83D7}" destId="{9DB5021C-EA2F-5A4D-8B74-4908EDC6112E}" srcOrd="0" destOrd="0" presId="urn:microsoft.com/office/officeart/2005/8/layout/hierarchy1"/>
    <dgm:cxn modelId="{3F0DE639-5CA6-42F7-84EC-39D78C477E36}" srcId="{1E8524DB-DF31-4196-898B-4F195B56FC45}" destId="{460A299D-F041-4818-9D8D-D929A25D83D7}" srcOrd="1" destOrd="0" parTransId="{0B02A351-9388-42A6-9662-73AC3225336F}" sibTransId="{5E0BC352-2C4E-47A6-A562-EB8F5422AA2C}"/>
    <dgm:cxn modelId="{B01AAA65-AD09-2A44-B9EF-619644F42C9D}" type="presOf" srcId="{1E8524DB-DF31-4196-898B-4F195B56FC45}" destId="{E717C59F-8680-6141-962F-DEBAA35217FB}" srcOrd="0" destOrd="0" presId="urn:microsoft.com/office/officeart/2005/8/layout/hierarchy1"/>
    <dgm:cxn modelId="{F16C5866-9EA9-4C30-B1B7-BBF4B87D9907}" srcId="{1E8524DB-DF31-4196-898B-4F195B56FC45}" destId="{AC4424C0-E9A5-44BB-895B-567E3F9386D4}" srcOrd="0" destOrd="0" parTransId="{D4E5060B-F6DA-4C18-9F0D-8BC46111DA87}" sibTransId="{17BB9CEB-B94C-44DA-ACBC-E267CE544D5C}"/>
    <dgm:cxn modelId="{5900EB9D-6314-E544-BE50-46909C377E66}" type="presOf" srcId="{5A541F8E-6F13-4BA0-8FDC-74D837F99540}" destId="{248B14C4-FF95-3148-A7B3-19106C352CF6}" srcOrd="0" destOrd="0" presId="urn:microsoft.com/office/officeart/2005/8/layout/hierarchy1"/>
    <dgm:cxn modelId="{C3174BA9-5568-44C3-8AD5-7BE6D77E2999}" srcId="{1E8524DB-DF31-4196-898B-4F195B56FC45}" destId="{5A541F8E-6F13-4BA0-8FDC-74D837F99540}" srcOrd="2" destOrd="0" parTransId="{D0263D93-D336-4A6C-AC0B-C21FEE1DD726}" sibTransId="{893132D3-6F5B-493E-B1A9-B4BF57BEC0EB}"/>
    <dgm:cxn modelId="{4FD0B5CE-F602-8842-9950-8682A066F046}" type="presOf" srcId="{AC4424C0-E9A5-44BB-895B-567E3F9386D4}" destId="{D29281F3-43AD-804E-9202-EE029CD2C2E9}" srcOrd="0" destOrd="0" presId="urn:microsoft.com/office/officeart/2005/8/layout/hierarchy1"/>
    <dgm:cxn modelId="{A7495B1C-54E9-104E-B093-BEB13DBA035A}" type="presParOf" srcId="{E717C59F-8680-6141-962F-DEBAA35217FB}" destId="{BEDE5381-47C6-4C4B-83C1-340C7EC7AF60}" srcOrd="0" destOrd="0" presId="urn:microsoft.com/office/officeart/2005/8/layout/hierarchy1"/>
    <dgm:cxn modelId="{A51C0434-6B8B-F34D-B0F9-679B77045358}" type="presParOf" srcId="{BEDE5381-47C6-4C4B-83C1-340C7EC7AF60}" destId="{CDFE0E96-4F79-7E45-99CC-5F222BD09C29}" srcOrd="0" destOrd="0" presId="urn:microsoft.com/office/officeart/2005/8/layout/hierarchy1"/>
    <dgm:cxn modelId="{8A3AC6C4-573A-6F45-91A9-B8AC7970F466}" type="presParOf" srcId="{CDFE0E96-4F79-7E45-99CC-5F222BD09C29}" destId="{09827B79-D713-5947-82F0-0C4EF2FA4C96}" srcOrd="0" destOrd="0" presId="urn:microsoft.com/office/officeart/2005/8/layout/hierarchy1"/>
    <dgm:cxn modelId="{6CC5915D-9345-2C4F-A052-67AC68D31549}" type="presParOf" srcId="{CDFE0E96-4F79-7E45-99CC-5F222BD09C29}" destId="{D29281F3-43AD-804E-9202-EE029CD2C2E9}" srcOrd="1" destOrd="0" presId="urn:microsoft.com/office/officeart/2005/8/layout/hierarchy1"/>
    <dgm:cxn modelId="{D11C497D-67CC-1A41-9039-93B9A23CADD7}" type="presParOf" srcId="{BEDE5381-47C6-4C4B-83C1-340C7EC7AF60}" destId="{6567F66A-7159-D543-8AF3-6E5597FC6FA1}" srcOrd="1" destOrd="0" presId="urn:microsoft.com/office/officeart/2005/8/layout/hierarchy1"/>
    <dgm:cxn modelId="{198AEF28-19A2-9F4E-A0AA-53F4C25233FA}" type="presParOf" srcId="{E717C59F-8680-6141-962F-DEBAA35217FB}" destId="{E0C5BD40-FC60-C64E-812A-F5E0CECABA19}" srcOrd="1" destOrd="0" presId="urn:microsoft.com/office/officeart/2005/8/layout/hierarchy1"/>
    <dgm:cxn modelId="{461EA712-5CD9-924F-9739-6B1B4B26CF9F}" type="presParOf" srcId="{E0C5BD40-FC60-C64E-812A-F5E0CECABA19}" destId="{F4B87445-B097-AD47-8E3D-3AA5827491A1}" srcOrd="0" destOrd="0" presId="urn:microsoft.com/office/officeart/2005/8/layout/hierarchy1"/>
    <dgm:cxn modelId="{C1C614AF-FB34-4842-AA0F-88B2E2020713}" type="presParOf" srcId="{F4B87445-B097-AD47-8E3D-3AA5827491A1}" destId="{4638F6CC-09A4-F643-8E73-CDCE77468709}" srcOrd="0" destOrd="0" presId="urn:microsoft.com/office/officeart/2005/8/layout/hierarchy1"/>
    <dgm:cxn modelId="{4DA9706C-EE6C-B344-BD13-31FF1ED8FB6B}" type="presParOf" srcId="{F4B87445-B097-AD47-8E3D-3AA5827491A1}" destId="{9DB5021C-EA2F-5A4D-8B74-4908EDC6112E}" srcOrd="1" destOrd="0" presId="urn:microsoft.com/office/officeart/2005/8/layout/hierarchy1"/>
    <dgm:cxn modelId="{E25F19D7-BE40-DB40-BB9C-3C359FCA3820}" type="presParOf" srcId="{E0C5BD40-FC60-C64E-812A-F5E0CECABA19}" destId="{59E4F041-BC61-2A49-95B2-D3A2B563FE9F}" srcOrd="1" destOrd="0" presId="urn:microsoft.com/office/officeart/2005/8/layout/hierarchy1"/>
    <dgm:cxn modelId="{4E6E59E3-C045-7540-BBFE-BAAB5C49CE6B}" type="presParOf" srcId="{E717C59F-8680-6141-962F-DEBAA35217FB}" destId="{BDAF5EB1-D583-2348-A74B-AEC61CBF31EB}" srcOrd="2" destOrd="0" presId="urn:microsoft.com/office/officeart/2005/8/layout/hierarchy1"/>
    <dgm:cxn modelId="{513DBCC1-EBFF-D941-95C5-544A30F1B1D5}" type="presParOf" srcId="{BDAF5EB1-D583-2348-A74B-AEC61CBF31EB}" destId="{27CC4C2E-DD48-C042-8A3E-193A60E81067}" srcOrd="0" destOrd="0" presId="urn:microsoft.com/office/officeart/2005/8/layout/hierarchy1"/>
    <dgm:cxn modelId="{7DC34FE2-DFC1-9443-82AC-F75D65E07930}" type="presParOf" srcId="{27CC4C2E-DD48-C042-8A3E-193A60E81067}" destId="{C257D46C-69C3-994C-B835-CA98B23F669E}" srcOrd="0" destOrd="0" presId="urn:microsoft.com/office/officeart/2005/8/layout/hierarchy1"/>
    <dgm:cxn modelId="{A2CB72C7-92E1-DD48-80E1-61D8869EE752}" type="presParOf" srcId="{27CC4C2E-DD48-C042-8A3E-193A60E81067}" destId="{248B14C4-FF95-3148-A7B3-19106C352CF6}" srcOrd="1" destOrd="0" presId="urn:microsoft.com/office/officeart/2005/8/layout/hierarchy1"/>
    <dgm:cxn modelId="{1791B670-2BCB-C740-A7E1-7BD28B128ABF}" type="presParOf" srcId="{BDAF5EB1-D583-2348-A74B-AEC61CBF31EB}" destId="{2856801D-C5D6-2A4F-8164-A712DC2FB46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B6883-B379-4E9E-8744-990E0732BFC7}">
      <dsp:nvSpPr>
        <dsp:cNvPr id="0" name=""/>
        <dsp:cNvSpPr/>
      </dsp:nvSpPr>
      <dsp:spPr>
        <a:xfrm>
          <a:off x="0" y="1724"/>
          <a:ext cx="10584738" cy="7348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AB177B-6725-4082-BFF4-0E1698B154C7}">
      <dsp:nvSpPr>
        <dsp:cNvPr id="0" name=""/>
        <dsp:cNvSpPr/>
      </dsp:nvSpPr>
      <dsp:spPr>
        <a:xfrm>
          <a:off x="222285" y="167060"/>
          <a:ext cx="404155" cy="4041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D75E82-85E9-49C8-A12D-E942454CAA6E}">
      <dsp:nvSpPr>
        <dsp:cNvPr id="0" name=""/>
        <dsp:cNvSpPr/>
      </dsp:nvSpPr>
      <dsp:spPr>
        <a:xfrm>
          <a:off x="848726" y="1724"/>
          <a:ext cx="9736011" cy="734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69" tIns="77769" rIns="77769" bIns="77769" numCol="1" spcCol="1270" anchor="ctr" anchorCtr="0">
          <a:noAutofit/>
        </a:bodyPr>
        <a:lstStyle/>
        <a:p>
          <a:pPr marL="0" lvl="0" indent="0" algn="l" defTabSz="800100">
            <a:lnSpc>
              <a:spcPct val="100000"/>
            </a:lnSpc>
            <a:spcBef>
              <a:spcPct val="0"/>
            </a:spcBef>
            <a:spcAft>
              <a:spcPct val="35000"/>
            </a:spcAft>
            <a:buNone/>
          </a:pPr>
          <a:r>
            <a:rPr lang="en-US" sz="1800" kern="1200"/>
            <a:t>X : bathrm, bedrm, grade, heat, cndtn</a:t>
          </a:r>
        </a:p>
      </dsp:txBody>
      <dsp:txXfrm>
        <a:off x="848726" y="1724"/>
        <a:ext cx="9736011" cy="734828"/>
      </dsp:txXfrm>
    </dsp:sp>
    <dsp:sp modelId="{D154E54B-872A-4AF4-8956-5EE92A23DCBC}">
      <dsp:nvSpPr>
        <dsp:cNvPr id="0" name=""/>
        <dsp:cNvSpPr/>
      </dsp:nvSpPr>
      <dsp:spPr>
        <a:xfrm>
          <a:off x="0" y="920259"/>
          <a:ext cx="10584738" cy="7348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48B42-BBFA-4C6D-B75E-039D7CA69A2B}">
      <dsp:nvSpPr>
        <dsp:cNvPr id="0" name=""/>
        <dsp:cNvSpPr/>
      </dsp:nvSpPr>
      <dsp:spPr>
        <a:xfrm>
          <a:off x="222285" y="1085595"/>
          <a:ext cx="404155" cy="4041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573457-4E60-4868-BEC8-08BF9F70A936}">
      <dsp:nvSpPr>
        <dsp:cNvPr id="0" name=""/>
        <dsp:cNvSpPr/>
      </dsp:nvSpPr>
      <dsp:spPr>
        <a:xfrm>
          <a:off x="848726" y="920259"/>
          <a:ext cx="9736011" cy="734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69" tIns="77769" rIns="77769" bIns="77769" numCol="1" spcCol="1270" anchor="ctr" anchorCtr="0">
          <a:noAutofit/>
        </a:bodyPr>
        <a:lstStyle/>
        <a:p>
          <a:pPr marL="0" lvl="0" indent="0" algn="l" defTabSz="800100">
            <a:lnSpc>
              <a:spcPct val="100000"/>
            </a:lnSpc>
            <a:spcBef>
              <a:spcPct val="0"/>
            </a:spcBef>
            <a:spcAft>
              <a:spcPct val="35000"/>
            </a:spcAft>
            <a:buNone/>
          </a:pPr>
          <a:r>
            <a:rPr lang="en-US" sz="1800" kern="1200"/>
            <a:t>Y: price</a:t>
          </a:r>
        </a:p>
      </dsp:txBody>
      <dsp:txXfrm>
        <a:off x="848726" y="920259"/>
        <a:ext cx="9736011" cy="734828"/>
      </dsp:txXfrm>
    </dsp:sp>
    <dsp:sp modelId="{10FA6ADB-5F0B-410A-B328-D0EDBD9B5EC8}">
      <dsp:nvSpPr>
        <dsp:cNvPr id="0" name=""/>
        <dsp:cNvSpPr/>
      </dsp:nvSpPr>
      <dsp:spPr>
        <a:xfrm>
          <a:off x="0" y="1838794"/>
          <a:ext cx="10584738" cy="7348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4D909E-1F55-4A09-A2A6-47C87EAE8214}">
      <dsp:nvSpPr>
        <dsp:cNvPr id="0" name=""/>
        <dsp:cNvSpPr/>
      </dsp:nvSpPr>
      <dsp:spPr>
        <a:xfrm>
          <a:off x="222285" y="2004130"/>
          <a:ext cx="404155" cy="4041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F73C8-2056-4E17-B71C-977E6CFA228A}">
      <dsp:nvSpPr>
        <dsp:cNvPr id="0" name=""/>
        <dsp:cNvSpPr/>
      </dsp:nvSpPr>
      <dsp:spPr>
        <a:xfrm>
          <a:off x="848726" y="1838794"/>
          <a:ext cx="9736011" cy="734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69" tIns="77769" rIns="77769" bIns="77769" numCol="1" spcCol="1270" anchor="ctr" anchorCtr="0">
          <a:noAutofit/>
        </a:bodyPr>
        <a:lstStyle/>
        <a:p>
          <a:pPr marL="0" lvl="0" indent="0" algn="l" defTabSz="800100">
            <a:lnSpc>
              <a:spcPct val="100000"/>
            </a:lnSpc>
            <a:spcBef>
              <a:spcPct val="0"/>
            </a:spcBef>
            <a:spcAft>
              <a:spcPct val="35000"/>
            </a:spcAft>
            <a:buNone/>
          </a:pPr>
          <a:r>
            <a:rPr lang="en-US" sz="1800" kern="1200" dirty="0"/>
            <a:t>A one-unit increase in the number of bedrooms is associated with a $</a:t>
          </a:r>
          <a:r>
            <a:rPr lang="en-US" sz="1800" kern="1200" dirty="0">
              <a:ea typeface="+mn-lt"/>
              <a:cs typeface="+mn-lt"/>
            </a:rPr>
            <a:t>15,967</a:t>
          </a:r>
          <a:r>
            <a:rPr lang="en-US" sz="1800" kern="1200" dirty="0"/>
            <a:t> increase in sale price.</a:t>
          </a:r>
        </a:p>
      </dsp:txBody>
      <dsp:txXfrm>
        <a:off x="848726" y="1838794"/>
        <a:ext cx="9736011" cy="734828"/>
      </dsp:txXfrm>
    </dsp:sp>
    <dsp:sp modelId="{731C8555-86AB-4034-85D3-752940199449}">
      <dsp:nvSpPr>
        <dsp:cNvPr id="0" name=""/>
        <dsp:cNvSpPr/>
      </dsp:nvSpPr>
      <dsp:spPr>
        <a:xfrm>
          <a:off x="0" y="2757329"/>
          <a:ext cx="10584738" cy="7348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ECBADF-A53C-40F9-9AD4-7679103E116B}">
      <dsp:nvSpPr>
        <dsp:cNvPr id="0" name=""/>
        <dsp:cNvSpPr/>
      </dsp:nvSpPr>
      <dsp:spPr>
        <a:xfrm>
          <a:off x="222285" y="2922665"/>
          <a:ext cx="404155" cy="4041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C61B60-00EC-4023-9A18-EDAA91055314}">
      <dsp:nvSpPr>
        <dsp:cNvPr id="0" name=""/>
        <dsp:cNvSpPr/>
      </dsp:nvSpPr>
      <dsp:spPr>
        <a:xfrm>
          <a:off x="848726" y="2757329"/>
          <a:ext cx="9736011" cy="734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69" tIns="77769" rIns="77769" bIns="77769" numCol="1" spcCol="1270" anchor="ctr" anchorCtr="0">
          <a:noAutofit/>
        </a:bodyPr>
        <a:lstStyle/>
        <a:p>
          <a:pPr marL="0" lvl="0" indent="0" algn="l" defTabSz="800100">
            <a:lnSpc>
              <a:spcPct val="100000"/>
            </a:lnSpc>
            <a:spcBef>
              <a:spcPct val="0"/>
            </a:spcBef>
            <a:spcAft>
              <a:spcPct val="35000"/>
            </a:spcAft>
            <a:buNone/>
          </a:pPr>
          <a:r>
            <a:rPr lang="en-US" sz="1800" kern="1200"/>
            <a:t>There is a positive correlation between the number of bedrooms and sale price.</a:t>
          </a:r>
        </a:p>
      </dsp:txBody>
      <dsp:txXfrm>
        <a:off x="848726" y="2757329"/>
        <a:ext cx="9736011" cy="734828"/>
      </dsp:txXfrm>
    </dsp:sp>
    <dsp:sp modelId="{31BFE0A3-875B-4836-AF1F-EA5D0A8E1808}">
      <dsp:nvSpPr>
        <dsp:cNvPr id="0" name=""/>
        <dsp:cNvSpPr/>
      </dsp:nvSpPr>
      <dsp:spPr>
        <a:xfrm>
          <a:off x="0" y="3675864"/>
          <a:ext cx="10584738" cy="7348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15464-D748-4436-A10F-181D96C4244F}">
      <dsp:nvSpPr>
        <dsp:cNvPr id="0" name=""/>
        <dsp:cNvSpPr/>
      </dsp:nvSpPr>
      <dsp:spPr>
        <a:xfrm>
          <a:off x="222285" y="3841200"/>
          <a:ext cx="404155" cy="4041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C9A3B4-C145-476E-8703-625F25F537F0}">
      <dsp:nvSpPr>
        <dsp:cNvPr id="0" name=""/>
        <dsp:cNvSpPr/>
      </dsp:nvSpPr>
      <dsp:spPr>
        <a:xfrm>
          <a:off x="848726" y="3675864"/>
          <a:ext cx="9736011" cy="734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69" tIns="77769" rIns="77769" bIns="77769" numCol="1" spcCol="1270" anchor="ctr" anchorCtr="0">
          <a:noAutofit/>
        </a:bodyPr>
        <a:lstStyle/>
        <a:p>
          <a:pPr marL="0" lvl="0" indent="0" algn="l" defTabSz="800100">
            <a:lnSpc>
              <a:spcPct val="100000"/>
            </a:lnSpc>
            <a:spcBef>
              <a:spcPct val="0"/>
            </a:spcBef>
            <a:spcAft>
              <a:spcPct val="35000"/>
            </a:spcAft>
            <a:buNone/>
          </a:pPr>
          <a:r>
            <a:rPr lang="en-US" sz="1800" kern="1200" dirty="0"/>
            <a:t>A one-unit increase in grade is associated with a $</a:t>
          </a:r>
          <a:r>
            <a:rPr lang="en-US" sz="1800" kern="1200" dirty="0">
              <a:ea typeface="+mn-lt"/>
              <a:cs typeface="+mn-lt"/>
            </a:rPr>
            <a:t>313,870</a:t>
          </a:r>
          <a:r>
            <a:rPr lang="en-US" sz="1800" kern="1200" dirty="0"/>
            <a:t> increase in sale price.</a:t>
          </a:r>
        </a:p>
      </dsp:txBody>
      <dsp:txXfrm>
        <a:off x="848726" y="3675864"/>
        <a:ext cx="9736011" cy="734828"/>
      </dsp:txXfrm>
    </dsp:sp>
    <dsp:sp modelId="{1DA0663C-1340-482B-AE47-FAE81BF3F79C}">
      <dsp:nvSpPr>
        <dsp:cNvPr id="0" name=""/>
        <dsp:cNvSpPr/>
      </dsp:nvSpPr>
      <dsp:spPr>
        <a:xfrm>
          <a:off x="0" y="4594399"/>
          <a:ext cx="10584738" cy="7348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347D5A-92E9-4BDD-8F30-40A56D12D3BA}">
      <dsp:nvSpPr>
        <dsp:cNvPr id="0" name=""/>
        <dsp:cNvSpPr/>
      </dsp:nvSpPr>
      <dsp:spPr>
        <a:xfrm>
          <a:off x="222285" y="4759735"/>
          <a:ext cx="404155" cy="4041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2827E1-B0C7-479E-A6A6-7EDCC77D0125}">
      <dsp:nvSpPr>
        <dsp:cNvPr id="0" name=""/>
        <dsp:cNvSpPr/>
      </dsp:nvSpPr>
      <dsp:spPr>
        <a:xfrm>
          <a:off x="848726" y="4594399"/>
          <a:ext cx="9736011" cy="734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69" tIns="77769" rIns="77769" bIns="77769" numCol="1" spcCol="1270" anchor="ctr" anchorCtr="0">
          <a:noAutofit/>
        </a:bodyPr>
        <a:lstStyle/>
        <a:p>
          <a:pPr marL="0" lvl="0" indent="0" algn="l" defTabSz="800100">
            <a:lnSpc>
              <a:spcPct val="100000"/>
            </a:lnSpc>
            <a:spcBef>
              <a:spcPct val="0"/>
            </a:spcBef>
            <a:spcAft>
              <a:spcPct val="35000"/>
            </a:spcAft>
            <a:buNone/>
          </a:pPr>
          <a:r>
            <a:rPr lang="en-US" sz="1800" kern="1200"/>
            <a:t>There is a strong positive correlation between grade and sale price.</a:t>
          </a:r>
        </a:p>
      </dsp:txBody>
      <dsp:txXfrm>
        <a:off x="848726" y="4594399"/>
        <a:ext cx="9736011" cy="734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27B79-D713-5947-82F0-0C4EF2FA4C96}">
      <dsp:nvSpPr>
        <dsp:cNvPr id="0" name=""/>
        <dsp:cNvSpPr/>
      </dsp:nvSpPr>
      <dsp:spPr>
        <a:xfrm>
          <a:off x="0" y="1471339"/>
          <a:ext cx="3224974" cy="2047858"/>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9281F3-43AD-804E-9202-EE029CD2C2E9}">
      <dsp:nvSpPr>
        <dsp:cNvPr id="0" name=""/>
        <dsp:cNvSpPr/>
      </dsp:nvSpPr>
      <dsp:spPr>
        <a:xfrm>
          <a:off x="358330" y="1811753"/>
          <a:ext cx="3224974" cy="2047858"/>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Which variables have an impact on sale price, and how strong is that impact? - Is there a correlation between the number of bedrooms and the sale price of a residential property in this dataset? - Is there a correlation between the grade and the sale price of a residential property in this dataset?</a:t>
          </a:r>
        </a:p>
      </dsp:txBody>
      <dsp:txXfrm>
        <a:off x="418310" y="1871733"/>
        <a:ext cx="3105014" cy="1927898"/>
      </dsp:txXfrm>
    </dsp:sp>
    <dsp:sp modelId="{4638F6CC-09A4-F643-8E73-CDCE77468709}">
      <dsp:nvSpPr>
        <dsp:cNvPr id="0" name=""/>
        <dsp:cNvSpPr/>
      </dsp:nvSpPr>
      <dsp:spPr>
        <a:xfrm>
          <a:off x="3941635" y="1471339"/>
          <a:ext cx="3224974" cy="2047858"/>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5021C-EA2F-5A4D-8B74-4908EDC6112E}">
      <dsp:nvSpPr>
        <dsp:cNvPr id="0" name=""/>
        <dsp:cNvSpPr/>
      </dsp:nvSpPr>
      <dsp:spPr>
        <a:xfrm>
          <a:off x="4299966" y="1811753"/>
          <a:ext cx="3224974" cy="2047858"/>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Yes, there is a correlation between the number of bedrooms and the sale price of residential properties in this dataset. Interestingly, the correlation is negative, indicating that an increase in the number of bedrooms is associated with a decrease in the sale price.</a:t>
          </a:r>
        </a:p>
      </dsp:txBody>
      <dsp:txXfrm>
        <a:off x="4359946" y="1871733"/>
        <a:ext cx="3105014" cy="1927898"/>
      </dsp:txXfrm>
    </dsp:sp>
    <dsp:sp modelId="{C257D46C-69C3-994C-B835-CA98B23F669E}">
      <dsp:nvSpPr>
        <dsp:cNvPr id="0" name=""/>
        <dsp:cNvSpPr/>
      </dsp:nvSpPr>
      <dsp:spPr>
        <a:xfrm>
          <a:off x="7883271" y="1471339"/>
          <a:ext cx="3224974" cy="2047858"/>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8B14C4-FF95-3148-A7B3-19106C352CF6}">
      <dsp:nvSpPr>
        <dsp:cNvPr id="0" name=""/>
        <dsp:cNvSpPr/>
      </dsp:nvSpPr>
      <dsp:spPr>
        <a:xfrm>
          <a:off x="8241601" y="1811753"/>
          <a:ext cx="3224974" cy="2047858"/>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Yes, there is a positive correlation between the grade and the sale price of residential properties in this dataset. This indicates that as the property grade increases, the sale price tends to increase as well.</a:t>
          </a:r>
        </a:p>
      </dsp:txBody>
      <dsp:txXfrm>
        <a:off x="8301581" y="1871733"/>
        <a:ext cx="3105014" cy="19278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dirty="0">
                <a:solidFill>
                  <a:schemeClr val="tx1"/>
                </a:solidFill>
                <a:effectLst/>
                <a:latin typeface="+mn-lt"/>
                <a:ea typeface="+mn-ea"/>
                <a:cs typeface="+mn-cs"/>
              </a:rPr>
              <a:t>For Educators: </a:t>
            </a:r>
            <a:r>
              <a:rPr lang="en-US" sz="1200" b="0" kern="1200" dirty="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dirty="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19DC-F4FD-2975-BF42-CF5B09A70D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2C2D0-3F64-FECB-E66A-3AED22F385EE}"/>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FBC66E4D-49B4-3E64-37A9-E700636F0902}"/>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23859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08AB-322B-D630-1D5C-A7C4B40255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792B-DD37-D619-8093-BCE214AAB0EB}"/>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500171D5-8843-33C7-4DE0-09312C0B1FD7}"/>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2346182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4464D-E590-AFBD-D0D9-B964E30DE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AA6B5-D0DB-BF1A-4C91-5948EA8DC750}"/>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DC8958C4-E0E3-7C0A-0A5E-0E6017333D26}"/>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1318328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81411-3C7C-D24A-88CB-7E9266D180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37029-9635-CDD1-EF14-A868CF9D7AD7}"/>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705D451B-0DF1-AACC-CBFC-092EB1B91B7C}"/>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4017578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693BF-F1D5-6D36-9CC0-2F38E31FBB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F1362A-1974-F171-51C4-DF2DF4129BF9}"/>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CED7A278-8283-D132-033F-90FBFCC2B465}"/>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4011763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1E5E8-6DD7-2D41-3506-01F5D3CB3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99BF4D-1DD3-863F-EF8A-974362980768}"/>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63D623E4-98A6-4F9D-9C43-9DD2413577D8}"/>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3801275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CBB8D-29D2-47B7-2C76-FBB5CFE53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B1E6C-675C-505B-0D12-BD2A6BE69EE5}"/>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AC056476-A806-FB74-1748-AF2B16113428}"/>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1939184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AEFF4-FD36-1599-7A7B-E107C7FF1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B48A0-9043-3859-CA16-17FF536BD8B0}"/>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FC0EDA36-90EA-86DF-74B8-2344830AF63A}"/>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37653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55506-4693-4ABE-F04D-C21F00A65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A50BE9-FFB3-F5B2-B155-1AE6AD7AF03F}"/>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9E6C5AB1-1FD5-F39C-164B-8657B712D66A}"/>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2743028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B8602-B17D-829B-99A6-823A401591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8BA23-DE22-29DC-9BA5-0A8667EA27C5}"/>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96E7FE80-21A2-9BE5-A71F-39737DF175A5}"/>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278251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6A36D-EA3D-9447-3612-53A20290F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1CFC8-7C67-2115-A445-90F9F9FEFD9B}"/>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C71F6C4B-BE7C-BB61-5812-B73575A85B17}"/>
              </a:ext>
            </a:extLst>
          </p:cNvPr>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3913207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A2885-3992-28AE-7DF7-623BA9291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B9369-0E5E-6063-0D67-3005ED69EE1A}"/>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C3D66682-3D4E-DA34-15A0-C2F3B747D19A}"/>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395745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C1B0C-4A73-BC4C-83BC-C489D2C47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8178BB-5740-3A73-9438-C5269638C5C3}"/>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10D14029-FA30-1F61-B44B-E5D4C1F6E021}"/>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367552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AB48-5D40-B960-9DE4-3321896F3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738918-829E-8EE5-AEE6-6A0F3C5FCBEE}"/>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BB8979EF-B415-4511-3587-165D5968B8A4}"/>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4245946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CD188-A843-8832-CDD7-8FBC33A736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12D35-6479-D9C5-1D0B-FFC1663DD040}"/>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BE7F5340-FEEF-AED5-E763-D6A4F3FECC8F}"/>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1919692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93E67-18BE-3430-4FEE-240A56188B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1E9C2F-3DF0-E4D4-2476-CF3A8BCF8F17}"/>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AA4A266E-B5DD-50FD-E26A-E7DB27E81602}"/>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3740555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160C7-008C-6EDB-11D6-FE8651EE8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1792F4-3A98-D7D8-7B57-B4C4832C464D}"/>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D25299AA-E986-1185-0A13-79B7B8EADA66}"/>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3048003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2DDCC-88A5-B713-B8AC-55FBE14B6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505007-6106-CF08-DF6D-3473E892E09D}"/>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D215EA36-E622-A264-CF8A-1434CDA89EDF}"/>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2302216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Architecture Icons at </a:t>
            </a:r>
            <a:r>
              <a:rPr lang="en-US" dirty="0">
                <a:hlinkClick r:id="rId3"/>
              </a:rPr>
              <a:t>https://aws.amazon.com/architecture/icons</a:t>
            </a:r>
            <a:r>
              <a:rPr lang="en-US" dirty="0"/>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walk through the architecture, make sure that you relate back to the business requirements and the AWS Well-Architected Framework (</a:t>
            </a:r>
            <a:r>
              <a:rPr lang="en-US" dirty="0">
                <a:hlinkClick r:id="rId4"/>
              </a:rPr>
              <a:t>https://docs.aws.amazon.com/wellarchitected/latest/framework/welcome.html</a:t>
            </a:r>
            <a:r>
              <a:rPr lang="en-US" dirty="0"/>
              <a:t>).</a:t>
            </a:r>
          </a:p>
          <a:p>
            <a:endParaRPr lang="en-US" dirty="0"/>
          </a:p>
          <a:p>
            <a:r>
              <a:rPr lang="en-US" dirty="0"/>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3726690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B31B6-E35C-44AE-A81E-7FD7356A3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AEF005-CE75-88DC-60C9-F010885772BF}"/>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065B7435-A8EC-8B2C-2EBB-6E4D8E449133}"/>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90003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80BD4-6017-FC57-0EA4-186555704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30F29-F141-FDF8-377E-48371E6236E1}"/>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4772984D-341F-727E-D0D7-4981677EED74}"/>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423287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B1DC6-4219-3C75-31B3-F5DC655DA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EED916-45F8-69AB-0C98-12EF003D034D}"/>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6ECF8CFF-BD76-DFE8-6D41-626DF8B4C073}"/>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2403279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1436-0202-C9CA-E077-AE52B8A78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AC37B-3B6A-AFBF-D378-A07B389EEFA3}"/>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665E5BB5-E512-7233-376F-C50DC4D876C2}"/>
              </a:ext>
            </a:extLst>
          </p:cNvPr>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9558045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4.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44.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4.xml"/><Relationship Id="rId4" Type="http://schemas.openxmlformats.org/officeDocument/2006/relationships/image" Target="../media/image26.jpe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44.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4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44.xml"/><Relationship Id="rId5" Type="http://schemas.openxmlformats.org/officeDocument/2006/relationships/hyperlink" Target="https://github.com/siddureddy-DS/Team08-DSCI-6007-01" TargetMode="Externa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hyperlink" Target="https://www.ijert.org/research/real-estate-price-prediction-IJERTV10IS040322.pdf" TargetMode="External"/><Relationship Id="rId2" Type="http://schemas.openxmlformats.org/officeDocument/2006/relationships/notesSlide" Target="../notesSlides/notesSlide26.xml"/><Relationship Id="rId1" Type="http://schemas.openxmlformats.org/officeDocument/2006/relationships/slideLayout" Target="../slideLayouts/slideLayout44.xml"/><Relationship Id="rId4" Type="http://schemas.openxmlformats.org/officeDocument/2006/relationships/hyperlink" Target="https://www.dallasfed.org/research/economics/2021/1228"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8.sv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hyperlink" Target="https://opendata.dc.gov/datasets/DCGIS::computer-assisted-mass-appraisal-residential/explore" TargetMode="External"/><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44.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4.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a:xfrm>
            <a:off x="457199" y="1743502"/>
            <a:ext cx="11375136" cy="2293240"/>
          </a:xfrm>
        </p:spPr>
        <p:txBody>
          <a:bodyPr>
            <a:normAutofit/>
          </a:bodyPr>
          <a:lstStyle/>
          <a:p>
            <a:r>
              <a:rPr lang="en-US" sz="2400" dirty="0"/>
              <a:t>DSCI 6007-01 </a:t>
            </a:r>
            <a:r>
              <a:rPr lang="en-US" sz="2400" dirty="0">
                <a:effectLst/>
                <a:latin typeface="Helvetica Neue" panose="02000503000000020004" pitchFamily="2" charset="0"/>
              </a:rPr>
              <a:t>Distributed &amp;  Scalable Data Engineering</a:t>
            </a:r>
            <a:r>
              <a:rPr lang="en-US" sz="2400" dirty="0"/>
              <a:t>-Final Project </a:t>
            </a:r>
            <a:br>
              <a:rPr lang="en-US" sz="2400" dirty="0"/>
            </a:br>
            <a:br>
              <a:rPr lang="en-US" sz="2400" dirty="0"/>
            </a:br>
            <a:br>
              <a:rPr lang="en-US" sz="2400" dirty="0"/>
            </a:br>
            <a:br>
              <a:rPr lang="en-US" sz="2400" dirty="0"/>
            </a:br>
            <a:r>
              <a:rPr lang="en-US" sz="2400" dirty="0"/>
              <a:t>Team08</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457199" y="1445995"/>
            <a:ext cx="11734801" cy="1029575"/>
          </a:xfrm>
        </p:spPr>
        <p:txBody>
          <a:bodyPr>
            <a:normAutofit/>
          </a:bodyPr>
          <a:lstStyle/>
          <a:p>
            <a:r>
              <a:rPr lang="en-US" sz="4400" b="0" cap="none" spc="0" dirty="0">
                <a:ln w="0"/>
                <a:effectLst>
                  <a:outerShdw blurRad="38100" dist="19050" dir="2700000" algn="tl" rotWithShape="0">
                    <a:schemeClr val="dk1">
                      <a:alpha val="40000"/>
                    </a:schemeClr>
                  </a:outerShdw>
                </a:effectLst>
                <a:latin typeface="+mj-lt"/>
                <a:ea typeface="+mj-ea"/>
                <a:cs typeface="+mj-cs"/>
              </a:rPr>
              <a:t>Comprehensive Analysis of Real Estate Market </a:t>
            </a:r>
          </a:p>
          <a:p>
            <a:endParaRPr lang="en-US" sz="4000" dirty="0"/>
          </a:p>
        </p:txBody>
      </p:sp>
    </p:spTree>
    <p:extLst>
      <p:ext uri="{BB962C8B-B14F-4D97-AF65-F5344CB8AC3E}">
        <p14:creationId xmlns:p14="http://schemas.microsoft.com/office/powerpoint/2010/main" val="12936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2DE71-0DAE-2AB9-5DEE-2E73F1D8423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F1FB2C-5520-7EE0-283D-841691BC3F4B}"/>
              </a:ext>
            </a:extLst>
          </p:cNvPr>
          <p:cNvSpPr>
            <a:spLocks noGrp="1"/>
          </p:cNvSpPr>
          <p:nvPr>
            <p:ph type="sldNum" idx="97"/>
          </p:nvPr>
        </p:nvSpPr>
        <p:spPr/>
        <p:txBody>
          <a:bodyPr/>
          <a:lstStyle/>
          <a:p>
            <a:fld id="{4037B1B0-0345-4E15-985A-6BECCDBE474F}" type="slidenum">
              <a:rPr lang="en-US" smtClean="0"/>
              <a:pPr/>
              <a:t>10</a:t>
            </a:fld>
            <a:endParaRPr lang="en-US" dirty="0"/>
          </a:p>
        </p:txBody>
      </p:sp>
      <p:sp>
        <p:nvSpPr>
          <p:cNvPr id="7" name="Title 2">
            <a:extLst>
              <a:ext uri="{FF2B5EF4-FFF2-40B4-BE49-F238E27FC236}">
                <a16:creationId xmlns:a16="http://schemas.microsoft.com/office/drawing/2014/main" id="{A39017D4-BBD6-C912-F5CE-9350F1F7897D}"/>
              </a:ext>
            </a:extLst>
          </p:cNvPr>
          <p:cNvSpPr>
            <a:spLocks noGrp="1"/>
          </p:cNvSpPr>
          <p:nvPr>
            <p:ph type="title" idx="1"/>
          </p:nvPr>
        </p:nvSpPr>
        <p:spPr>
          <a:xfrm>
            <a:off x="365760" y="418059"/>
            <a:ext cx="11466576" cy="289591"/>
          </a:xfrm>
        </p:spPr>
        <p:txBody>
          <a:bodyPr/>
          <a:lstStyle/>
          <a:p>
            <a:r>
              <a:rPr lang="en-US" sz="2800" dirty="0">
                <a:solidFill>
                  <a:srgbClr val="0E0E0E"/>
                </a:solidFill>
                <a:effectLst/>
                <a:latin typeface=".AppleSystemUIFont"/>
              </a:rPr>
              <a:t>AWS </a:t>
            </a:r>
            <a:r>
              <a:rPr lang="en-US" sz="2800" dirty="0" err="1">
                <a:solidFill>
                  <a:srgbClr val="0E0E0E"/>
                </a:solidFill>
                <a:effectLst/>
                <a:latin typeface=".AppleSystemUIFont"/>
              </a:rPr>
              <a:t>SageMaker</a:t>
            </a:r>
            <a:r>
              <a:rPr lang="en-US" sz="2800" dirty="0">
                <a:solidFill>
                  <a:srgbClr val="0E0E0E"/>
                </a:solidFill>
                <a:effectLst/>
                <a:latin typeface=".AppleSystemUIFont"/>
              </a:rPr>
              <a:t> and </a:t>
            </a:r>
            <a:r>
              <a:rPr lang="en-US" sz="2800" dirty="0" err="1">
                <a:solidFill>
                  <a:srgbClr val="0E0E0E"/>
                </a:solidFill>
                <a:effectLst/>
                <a:latin typeface=".AppleSystemUIFont"/>
              </a:rPr>
              <a:t>SageMaker</a:t>
            </a:r>
            <a:r>
              <a:rPr lang="en-US" sz="2800" dirty="0">
                <a:solidFill>
                  <a:srgbClr val="0E0E0E"/>
                </a:solidFill>
                <a:effectLst/>
                <a:latin typeface=".AppleSystemUIFont"/>
              </a:rPr>
              <a:t> Notebook Instances</a:t>
            </a:r>
            <a:br>
              <a:rPr lang="en-US" sz="2800" dirty="0">
                <a:solidFill>
                  <a:srgbClr val="000000"/>
                </a:solidFill>
                <a:effectLst/>
                <a:latin typeface="Times New Roman" panose="02020603050405020304" pitchFamily="18" charset="0"/>
              </a:rPr>
            </a:br>
            <a:endParaRPr lang="en-US" sz="2800" dirty="0">
              <a:solidFill>
                <a:schemeClr val="tx1"/>
              </a:solidFill>
              <a:highlight>
                <a:srgbClr val="000000"/>
              </a:highlight>
            </a:endParaRPr>
          </a:p>
        </p:txBody>
      </p:sp>
      <p:pic>
        <p:nvPicPr>
          <p:cNvPr id="4" name="Picture 3" descr="A screenshot of a computer&#10;&#10;Description automatically generated">
            <a:extLst>
              <a:ext uri="{FF2B5EF4-FFF2-40B4-BE49-F238E27FC236}">
                <a16:creationId xmlns:a16="http://schemas.microsoft.com/office/drawing/2014/main" id="{D34D34F2-DF1D-A851-70E3-7481660C5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7650"/>
            <a:ext cx="6075909" cy="379744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DDB6DF5-9049-8663-98D1-6297B490F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090" y="691093"/>
            <a:ext cx="6075910" cy="3797444"/>
          </a:xfrm>
          <a:prstGeom prst="rect">
            <a:avLst/>
          </a:prstGeom>
        </p:spPr>
      </p:pic>
    </p:spTree>
    <p:extLst>
      <p:ext uri="{BB962C8B-B14F-4D97-AF65-F5344CB8AC3E}">
        <p14:creationId xmlns:p14="http://schemas.microsoft.com/office/powerpoint/2010/main" val="317026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3AFE8-D3E1-C626-3B6B-6ACAE84A9A5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152161-78E7-89BD-DEB9-1DFD425F444E}"/>
              </a:ext>
            </a:extLst>
          </p:cNvPr>
          <p:cNvSpPr>
            <a:spLocks noGrp="1"/>
          </p:cNvSpPr>
          <p:nvPr>
            <p:ph type="sldNum" idx="97"/>
          </p:nvPr>
        </p:nvSpPr>
        <p:spPr/>
        <p:txBody>
          <a:bodyPr/>
          <a:lstStyle/>
          <a:p>
            <a:fld id="{4037B1B0-0345-4E15-985A-6BECCDBE474F}" type="slidenum">
              <a:rPr lang="en-US" smtClean="0"/>
              <a:pPr/>
              <a:t>11</a:t>
            </a:fld>
            <a:endParaRPr lang="en-US" dirty="0"/>
          </a:p>
        </p:txBody>
      </p:sp>
      <p:sp>
        <p:nvSpPr>
          <p:cNvPr id="7" name="Title 2">
            <a:extLst>
              <a:ext uri="{FF2B5EF4-FFF2-40B4-BE49-F238E27FC236}">
                <a16:creationId xmlns:a16="http://schemas.microsoft.com/office/drawing/2014/main" id="{2FA1741A-8619-9E2D-A8C4-5C3C4AFC6EFA}"/>
              </a:ext>
            </a:extLst>
          </p:cNvPr>
          <p:cNvSpPr>
            <a:spLocks noGrp="1"/>
          </p:cNvSpPr>
          <p:nvPr>
            <p:ph type="title" idx="1"/>
          </p:nvPr>
        </p:nvSpPr>
        <p:spPr>
          <a:xfrm>
            <a:off x="365760" y="418059"/>
            <a:ext cx="11466576" cy="289591"/>
          </a:xfrm>
        </p:spPr>
        <p:txBody>
          <a:bodyPr/>
          <a:lstStyle/>
          <a:p>
            <a:r>
              <a:rPr lang="en-US" sz="2800" dirty="0"/>
              <a:t>Data Analysis</a:t>
            </a:r>
            <a:br>
              <a:rPr lang="en-US" sz="2800" dirty="0">
                <a:solidFill>
                  <a:srgbClr val="000000"/>
                </a:solidFill>
                <a:effectLst/>
                <a:latin typeface="Times New Roman" panose="02020603050405020304" pitchFamily="18" charset="0"/>
              </a:rPr>
            </a:br>
            <a:endParaRPr lang="en-US" sz="2800" dirty="0">
              <a:solidFill>
                <a:schemeClr val="tx1"/>
              </a:solidFill>
              <a:highlight>
                <a:srgbClr val="000000"/>
              </a:highlight>
            </a:endParaRPr>
          </a:p>
        </p:txBody>
      </p:sp>
      <p:sp>
        <p:nvSpPr>
          <p:cNvPr id="6" name="TextBox 5">
            <a:extLst>
              <a:ext uri="{FF2B5EF4-FFF2-40B4-BE49-F238E27FC236}">
                <a16:creationId xmlns:a16="http://schemas.microsoft.com/office/drawing/2014/main" id="{1362CF34-F3A2-67C2-19EE-094CEA88ED2C}"/>
              </a:ext>
            </a:extLst>
          </p:cNvPr>
          <p:cNvSpPr txBox="1"/>
          <p:nvPr/>
        </p:nvSpPr>
        <p:spPr>
          <a:xfrm>
            <a:off x="365760" y="1019665"/>
            <a:ext cx="6099716" cy="369332"/>
          </a:xfrm>
          <a:prstGeom prst="rect">
            <a:avLst/>
          </a:prstGeom>
          <a:noFill/>
        </p:spPr>
        <p:txBody>
          <a:bodyPr wrap="square">
            <a:spAutoFit/>
          </a:bodyPr>
          <a:lstStyle/>
          <a:p>
            <a:r>
              <a:rPr lang="en-US" kern="1200" dirty="0">
                <a:solidFill>
                  <a:schemeClr val="tx1"/>
                </a:solidFill>
                <a:latin typeface="+mj-lt"/>
                <a:ea typeface="+mj-ea"/>
                <a:cs typeface="+mj-cs"/>
              </a:rPr>
              <a:t>Annual and Monthly Property Sales Trends</a:t>
            </a:r>
            <a:endParaRPr lang="en-US" dirty="0"/>
          </a:p>
        </p:txBody>
      </p:sp>
      <p:pic>
        <p:nvPicPr>
          <p:cNvPr id="9" name="Picture 8" descr="A comparison of blue bars&#10;&#10;Description automatically generated">
            <a:extLst>
              <a:ext uri="{FF2B5EF4-FFF2-40B4-BE49-F238E27FC236}">
                <a16:creationId xmlns:a16="http://schemas.microsoft.com/office/drawing/2014/main" id="{59BA7B66-03F5-422F-055C-69B52DAAE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5444"/>
            <a:ext cx="6064510" cy="3169512"/>
          </a:xfrm>
          <a:prstGeom prst="rect">
            <a:avLst/>
          </a:prstGeom>
        </p:spPr>
      </p:pic>
      <p:sp>
        <p:nvSpPr>
          <p:cNvPr id="11" name="TextBox 10">
            <a:extLst>
              <a:ext uri="{FF2B5EF4-FFF2-40B4-BE49-F238E27FC236}">
                <a16:creationId xmlns:a16="http://schemas.microsoft.com/office/drawing/2014/main" id="{361822F6-2A60-137E-7E5A-834173C70CFF}"/>
              </a:ext>
            </a:extLst>
          </p:cNvPr>
          <p:cNvSpPr txBox="1"/>
          <p:nvPr/>
        </p:nvSpPr>
        <p:spPr>
          <a:xfrm>
            <a:off x="6465476" y="1019665"/>
            <a:ext cx="6099716" cy="369332"/>
          </a:xfrm>
          <a:prstGeom prst="rect">
            <a:avLst/>
          </a:prstGeom>
          <a:noFill/>
        </p:spPr>
        <p:txBody>
          <a:bodyPr wrap="square">
            <a:spAutoFit/>
          </a:bodyPr>
          <a:lstStyle/>
          <a:p>
            <a:r>
              <a:rPr lang="en-US" sz="1800" dirty="0"/>
              <a:t>Property Sales by Price and Remodeled Status</a:t>
            </a:r>
            <a:endParaRPr lang="en-US" dirty="0"/>
          </a:p>
        </p:txBody>
      </p:sp>
      <p:pic>
        <p:nvPicPr>
          <p:cNvPr id="13" name="Picture 12" descr="A graph with blue squares&#10;&#10;Description automatically generated">
            <a:extLst>
              <a:ext uri="{FF2B5EF4-FFF2-40B4-BE49-F238E27FC236}">
                <a16:creationId xmlns:a16="http://schemas.microsoft.com/office/drawing/2014/main" id="{F72F35E5-48D8-9378-821F-BC8A1D64B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511" y="2276165"/>
            <a:ext cx="3178168" cy="2305670"/>
          </a:xfrm>
          <a:prstGeom prst="rect">
            <a:avLst/>
          </a:prstGeom>
        </p:spPr>
      </p:pic>
      <p:pic>
        <p:nvPicPr>
          <p:cNvPr id="15" name="Picture 14" descr="A graph of blue squares&#10;&#10;Description automatically generated">
            <a:extLst>
              <a:ext uri="{FF2B5EF4-FFF2-40B4-BE49-F238E27FC236}">
                <a16:creationId xmlns:a16="http://schemas.microsoft.com/office/drawing/2014/main" id="{5E15E768-051C-10AB-4C70-6B7A886AB614}"/>
              </a:ext>
            </a:extLst>
          </p:cNvPr>
          <p:cNvPicPr>
            <a:picLocks noChangeAspect="1"/>
          </p:cNvPicPr>
          <p:nvPr/>
        </p:nvPicPr>
        <p:blipFill>
          <a:blip r:embed="rId5">
            <a:extLst>
              <a:ext uri="{28A0092B-C50C-407E-A947-70E740481C1C}">
                <a14:useLocalDpi xmlns:a14="http://schemas.microsoft.com/office/drawing/2010/main" val="0"/>
              </a:ext>
            </a:extLst>
          </a:blip>
          <a:srcRect r="5426"/>
          <a:stretch/>
        </p:blipFill>
        <p:spPr>
          <a:xfrm>
            <a:off x="9013833" y="2228047"/>
            <a:ext cx="3178167" cy="2353788"/>
          </a:xfrm>
          <a:prstGeom prst="rect">
            <a:avLst/>
          </a:prstGeom>
        </p:spPr>
      </p:pic>
    </p:spTree>
    <p:extLst>
      <p:ext uri="{BB962C8B-B14F-4D97-AF65-F5344CB8AC3E}">
        <p14:creationId xmlns:p14="http://schemas.microsoft.com/office/powerpoint/2010/main" val="337055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3453-16CC-AFA7-EB06-E1D363431E9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C4990D-AAAF-10B6-3033-0F92AB5EC301}"/>
              </a:ext>
            </a:extLst>
          </p:cNvPr>
          <p:cNvSpPr>
            <a:spLocks noGrp="1"/>
          </p:cNvSpPr>
          <p:nvPr>
            <p:ph type="sldNum" idx="97"/>
          </p:nvPr>
        </p:nvSpPr>
        <p:spPr/>
        <p:txBody>
          <a:bodyPr/>
          <a:lstStyle/>
          <a:p>
            <a:fld id="{4037B1B0-0345-4E15-985A-6BECCDBE474F}" type="slidenum">
              <a:rPr lang="en-US" smtClean="0"/>
              <a:pPr/>
              <a:t>12</a:t>
            </a:fld>
            <a:endParaRPr lang="en-US" dirty="0"/>
          </a:p>
        </p:txBody>
      </p:sp>
      <p:sp>
        <p:nvSpPr>
          <p:cNvPr id="7" name="Title 2">
            <a:extLst>
              <a:ext uri="{FF2B5EF4-FFF2-40B4-BE49-F238E27FC236}">
                <a16:creationId xmlns:a16="http://schemas.microsoft.com/office/drawing/2014/main" id="{3D4AD88F-424C-D92C-168C-D625F59039A0}"/>
              </a:ext>
            </a:extLst>
          </p:cNvPr>
          <p:cNvSpPr>
            <a:spLocks noGrp="1"/>
          </p:cNvSpPr>
          <p:nvPr>
            <p:ph type="title" idx="1"/>
          </p:nvPr>
        </p:nvSpPr>
        <p:spPr>
          <a:xfrm>
            <a:off x="362712" y="252269"/>
            <a:ext cx="11466576" cy="289591"/>
          </a:xfrm>
        </p:spPr>
        <p:txBody>
          <a:bodyPr/>
          <a:lstStyle/>
          <a:p>
            <a:r>
              <a:rPr lang="en-US" sz="2800" kern="1200" dirty="0">
                <a:solidFill>
                  <a:schemeClr val="tx1"/>
                </a:solidFill>
                <a:latin typeface="+mj-lt"/>
                <a:ea typeface="+mj-ea"/>
                <a:cs typeface="+mj-cs"/>
              </a:rPr>
              <a:t>Distribution of Sale Prices for Trimmed Sales Data with KDE Plot</a:t>
            </a:r>
            <a:endParaRPr lang="en-US" sz="2800" dirty="0">
              <a:solidFill>
                <a:schemeClr val="tx1"/>
              </a:solidFill>
              <a:highlight>
                <a:srgbClr val="000000"/>
              </a:highlight>
            </a:endParaRPr>
          </a:p>
        </p:txBody>
      </p:sp>
      <p:pic>
        <p:nvPicPr>
          <p:cNvPr id="5" name="Picture 4" descr="A graph of a distribution of sales&#10;&#10;Description automatically generated">
            <a:extLst>
              <a:ext uri="{FF2B5EF4-FFF2-40B4-BE49-F238E27FC236}">
                <a16:creationId xmlns:a16="http://schemas.microsoft.com/office/drawing/2014/main" id="{777FE2DC-4D32-05B1-5C9D-37BED84F0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451" y="771122"/>
            <a:ext cx="9655098" cy="5545018"/>
          </a:xfrm>
          <a:prstGeom prst="rect">
            <a:avLst/>
          </a:prstGeom>
        </p:spPr>
      </p:pic>
    </p:spTree>
    <p:extLst>
      <p:ext uri="{BB962C8B-B14F-4D97-AF65-F5344CB8AC3E}">
        <p14:creationId xmlns:p14="http://schemas.microsoft.com/office/powerpoint/2010/main" val="338523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38FD2-8CF0-DE51-D335-D15319BB99D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893327-F7A5-DFEE-6667-85C04A736EAE}"/>
              </a:ext>
            </a:extLst>
          </p:cNvPr>
          <p:cNvSpPr>
            <a:spLocks noGrp="1"/>
          </p:cNvSpPr>
          <p:nvPr>
            <p:ph type="sldNum" idx="97"/>
          </p:nvPr>
        </p:nvSpPr>
        <p:spPr/>
        <p:txBody>
          <a:bodyPr/>
          <a:lstStyle/>
          <a:p>
            <a:fld id="{4037B1B0-0345-4E15-985A-6BECCDBE474F}" type="slidenum">
              <a:rPr lang="en-US" smtClean="0"/>
              <a:pPr/>
              <a:t>13</a:t>
            </a:fld>
            <a:endParaRPr lang="en-US" dirty="0"/>
          </a:p>
        </p:txBody>
      </p:sp>
      <p:sp>
        <p:nvSpPr>
          <p:cNvPr id="7" name="Title 2">
            <a:extLst>
              <a:ext uri="{FF2B5EF4-FFF2-40B4-BE49-F238E27FC236}">
                <a16:creationId xmlns:a16="http://schemas.microsoft.com/office/drawing/2014/main" id="{D4579999-A29A-9B68-537B-91C9E6AC04C5}"/>
              </a:ext>
            </a:extLst>
          </p:cNvPr>
          <p:cNvSpPr>
            <a:spLocks noGrp="1"/>
          </p:cNvSpPr>
          <p:nvPr>
            <p:ph type="title" idx="1"/>
          </p:nvPr>
        </p:nvSpPr>
        <p:spPr>
          <a:xfrm>
            <a:off x="365760" y="418059"/>
            <a:ext cx="11466576" cy="289591"/>
          </a:xfrm>
        </p:spPr>
        <p:txBody>
          <a:bodyPr/>
          <a:lstStyle/>
          <a:p>
            <a:r>
              <a:rPr lang="en-US" sz="2800" dirty="0"/>
              <a:t>Annual Property Sales Comparison with and without Price</a:t>
            </a:r>
            <a:br>
              <a:rPr lang="en-US" sz="2800" dirty="0">
                <a:solidFill>
                  <a:srgbClr val="000000"/>
                </a:solidFill>
                <a:effectLst/>
                <a:latin typeface="Times New Roman" panose="02020603050405020304" pitchFamily="18" charset="0"/>
              </a:rPr>
            </a:br>
            <a:endParaRPr lang="en-US" sz="2800" dirty="0">
              <a:solidFill>
                <a:schemeClr val="tx1"/>
              </a:solidFill>
              <a:highlight>
                <a:srgbClr val="000000"/>
              </a:highlight>
            </a:endParaRPr>
          </a:p>
        </p:txBody>
      </p:sp>
      <p:pic>
        <p:nvPicPr>
          <p:cNvPr id="4" name="Picture 3" descr="A graph with numbers and a bar chart&#10;&#10;Description automatically generated">
            <a:extLst>
              <a:ext uri="{FF2B5EF4-FFF2-40B4-BE49-F238E27FC236}">
                <a16:creationId xmlns:a16="http://schemas.microsoft.com/office/drawing/2014/main" id="{AA2EDC54-19D8-4694-9964-C43F64644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80" y="707650"/>
            <a:ext cx="9222058" cy="5667750"/>
          </a:xfrm>
          <a:prstGeom prst="rect">
            <a:avLst/>
          </a:prstGeom>
        </p:spPr>
      </p:pic>
    </p:spTree>
    <p:extLst>
      <p:ext uri="{BB962C8B-B14F-4D97-AF65-F5344CB8AC3E}">
        <p14:creationId xmlns:p14="http://schemas.microsoft.com/office/powerpoint/2010/main" val="247832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FA04B-ED82-9A6B-C5D1-EDE7D9D5135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0D2E3-0C4E-CE1A-8A05-CA0558D96787}"/>
              </a:ext>
            </a:extLst>
          </p:cNvPr>
          <p:cNvSpPr>
            <a:spLocks noGrp="1"/>
          </p:cNvSpPr>
          <p:nvPr>
            <p:ph type="sldNum" idx="97"/>
          </p:nvPr>
        </p:nvSpPr>
        <p:spPr/>
        <p:txBody>
          <a:bodyPr/>
          <a:lstStyle/>
          <a:p>
            <a:fld id="{4037B1B0-0345-4E15-985A-6BECCDBE474F}" type="slidenum">
              <a:rPr lang="en-US" smtClean="0"/>
              <a:pPr/>
              <a:t>14</a:t>
            </a:fld>
            <a:endParaRPr lang="en-US" dirty="0"/>
          </a:p>
        </p:txBody>
      </p:sp>
      <p:sp>
        <p:nvSpPr>
          <p:cNvPr id="7" name="Title 2">
            <a:extLst>
              <a:ext uri="{FF2B5EF4-FFF2-40B4-BE49-F238E27FC236}">
                <a16:creationId xmlns:a16="http://schemas.microsoft.com/office/drawing/2014/main" id="{1977E375-8666-E6B6-08F8-80AEE3D38B1B}"/>
              </a:ext>
            </a:extLst>
          </p:cNvPr>
          <p:cNvSpPr>
            <a:spLocks noGrp="1"/>
          </p:cNvSpPr>
          <p:nvPr>
            <p:ph type="title" idx="1"/>
          </p:nvPr>
        </p:nvSpPr>
        <p:spPr>
          <a:xfrm>
            <a:off x="365760" y="418059"/>
            <a:ext cx="11466576" cy="289591"/>
          </a:xfrm>
        </p:spPr>
        <p:txBody>
          <a:bodyPr/>
          <a:lstStyle/>
          <a:p>
            <a:r>
              <a:rPr lang="en-US" sz="2800" dirty="0">
                <a:solidFill>
                  <a:schemeClr val="tx1"/>
                </a:solidFill>
              </a:rPr>
              <a:t>Property Sales by Price and Remodeled Status</a:t>
            </a:r>
            <a:br>
              <a:rPr lang="en-US" sz="2800" dirty="0">
                <a:solidFill>
                  <a:schemeClr val="tx1"/>
                </a:solidFill>
                <a:effectLst/>
                <a:latin typeface="Times New Roman" panose="02020603050405020304" pitchFamily="18" charset="0"/>
              </a:rPr>
            </a:br>
            <a:endParaRPr lang="en-US" sz="2800" dirty="0">
              <a:solidFill>
                <a:schemeClr val="tx1"/>
              </a:solidFill>
              <a:highlight>
                <a:srgbClr val="000000"/>
              </a:highlight>
            </a:endParaRPr>
          </a:p>
        </p:txBody>
      </p:sp>
      <p:pic>
        <p:nvPicPr>
          <p:cNvPr id="4" name="Picture 3" descr="A graph of different sizes and colors&#10;&#10;Description automatically generated">
            <a:extLst>
              <a:ext uri="{FF2B5EF4-FFF2-40B4-BE49-F238E27FC236}">
                <a16:creationId xmlns:a16="http://schemas.microsoft.com/office/drawing/2014/main" id="{DEA6C2A7-8ED9-7CB3-4A4F-E40609EB3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629316"/>
            <a:ext cx="5935801" cy="4349595"/>
          </a:xfrm>
          <a:prstGeom prst="rect">
            <a:avLst/>
          </a:prstGeom>
        </p:spPr>
      </p:pic>
      <p:pic>
        <p:nvPicPr>
          <p:cNvPr id="8" name="Picture 7" descr="A graph of different sizes and colors&#10;&#10;Description automatically generated">
            <a:extLst>
              <a:ext uri="{FF2B5EF4-FFF2-40B4-BE49-F238E27FC236}">
                <a16:creationId xmlns:a16="http://schemas.microsoft.com/office/drawing/2014/main" id="{C3271667-D6F2-E99C-E5BD-9317E5AFE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9905" y="1629316"/>
            <a:ext cx="5911495" cy="4349595"/>
          </a:xfrm>
          <a:prstGeom prst="rect">
            <a:avLst/>
          </a:prstGeom>
        </p:spPr>
      </p:pic>
    </p:spTree>
    <p:extLst>
      <p:ext uri="{BB962C8B-B14F-4D97-AF65-F5344CB8AC3E}">
        <p14:creationId xmlns:p14="http://schemas.microsoft.com/office/powerpoint/2010/main" val="3744438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639C4-3B9A-67C8-CE1E-A55ADAE8711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5ACCE7-BF90-2BAE-0C59-7882B8596679}"/>
              </a:ext>
            </a:extLst>
          </p:cNvPr>
          <p:cNvSpPr>
            <a:spLocks noGrp="1"/>
          </p:cNvSpPr>
          <p:nvPr>
            <p:ph type="sldNum" idx="97"/>
          </p:nvPr>
        </p:nvSpPr>
        <p:spPr/>
        <p:txBody>
          <a:bodyPr/>
          <a:lstStyle/>
          <a:p>
            <a:fld id="{4037B1B0-0345-4E15-985A-6BECCDBE474F}" type="slidenum">
              <a:rPr lang="en-US" smtClean="0"/>
              <a:pPr/>
              <a:t>15</a:t>
            </a:fld>
            <a:endParaRPr lang="en-US" dirty="0"/>
          </a:p>
        </p:txBody>
      </p:sp>
      <p:sp>
        <p:nvSpPr>
          <p:cNvPr id="7" name="Title 2">
            <a:extLst>
              <a:ext uri="{FF2B5EF4-FFF2-40B4-BE49-F238E27FC236}">
                <a16:creationId xmlns:a16="http://schemas.microsoft.com/office/drawing/2014/main" id="{6CFD706F-8966-8B9F-57BF-E283B563D7E8}"/>
              </a:ext>
            </a:extLst>
          </p:cNvPr>
          <p:cNvSpPr>
            <a:spLocks noGrp="1"/>
          </p:cNvSpPr>
          <p:nvPr>
            <p:ph type="title" idx="1"/>
          </p:nvPr>
        </p:nvSpPr>
        <p:spPr>
          <a:xfrm>
            <a:off x="365760" y="418059"/>
            <a:ext cx="11466576" cy="289591"/>
          </a:xfrm>
        </p:spPr>
        <p:txBody>
          <a:bodyPr/>
          <a:lstStyle/>
          <a:p>
            <a:r>
              <a:rPr lang="en-US" sz="2800" kern="1200" dirty="0">
                <a:solidFill>
                  <a:schemeClr val="tx1"/>
                </a:solidFill>
                <a:latin typeface="+mj-lt"/>
                <a:ea typeface="+mj-ea"/>
                <a:cs typeface="+mj-cs"/>
              </a:rPr>
              <a:t>Median Sale Price by Year: Trend Analysis</a:t>
            </a:r>
            <a:br>
              <a:rPr lang="en-US" sz="2800" dirty="0">
                <a:solidFill>
                  <a:schemeClr val="tx1"/>
                </a:solidFill>
                <a:effectLst/>
                <a:latin typeface="Times New Roman" panose="02020603050405020304" pitchFamily="18" charset="0"/>
              </a:rPr>
            </a:br>
            <a:endParaRPr lang="en-US" sz="2800" dirty="0">
              <a:solidFill>
                <a:schemeClr val="tx1"/>
              </a:solidFill>
              <a:highlight>
                <a:srgbClr val="000000"/>
              </a:highlight>
            </a:endParaRPr>
          </a:p>
        </p:txBody>
      </p:sp>
      <p:pic>
        <p:nvPicPr>
          <p:cNvPr id="5" name="Picture 4" descr="A graph showing the growth of a sales increase&#10;&#10;Description automatically generated with medium confidence">
            <a:extLst>
              <a:ext uri="{FF2B5EF4-FFF2-40B4-BE49-F238E27FC236}">
                <a16:creationId xmlns:a16="http://schemas.microsoft.com/office/drawing/2014/main" id="{1527C8E8-D413-F9E3-96ED-5EFFE0AAB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942080"/>
            <a:ext cx="7772400" cy="5270010"/>
          </a:xfrm>
          <a:prstGeom prst="rect">
            <a:avLst/>
          </a:prstGeom>
        </p:spPr>
      </p:pic>
    </p:spTree>
    <p:extLst>
      <p:ext uri="{BB962C8B-B14F-4D97-AF65-F5344CB8AC3E}">
        <p14:creationId xmlns:p14="http://schemas.microsoft.com/office/powerpoint/2010/main" val="1721070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B8DCC-6A1B-0107-8773-B7247E9546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67F818-6006-C3D4-A5F7-310410EA1DD6}"/>
              </a:ext>
            </a:extLst>
          </p:cNvPr>
          <p:cNvSpPr>
            <a:spLocks noGrp="1"/>
          </p:cNvSpPr>
          <p:nvPr>
            <p:ph type="sldNum" idx="97"/>
          </p:nvPr>
        </p:nvSpPr>
        <p:spPr/>
        <p:txBody>
          <a:bodyPr/>
          <a:lstStyle/>
          <a:p>
            <a:fld id="{4037B1B0-0345-4E15-985A-6BECCDBE474F}" type="slidenum">
              <a:rPr lang="en-US" smtClean="0"/>
              <a:pPr/>
              <a:t>16</a:t>
            </a:fld>
            <a:endParaRPr lang="en-US" dirty="0"/>
          </a:p>
        </p:txBody>
      </p:sp>
      <p:sp>
        <p:nvSpPr>
          <p:cNvPr id="7" name="Title 2">
            <a:extLst>
              <a:ext uri="{FF2B5EF4-FFF2-40B4-BE49-F238E27FC236}">
                <a16:creationId xmlns:a16="http://schemas.microsoft.com/office/drawing/2014/main" id="{69F7AECC-5259-DA52-56B0-CEBC35C1D97F}"/>
              </a:ext>
            </a:extLst>
          </p:cNvPr>
          <p:cNvSpPr>
            <a:spLocks noGrp="1"/>
          </p:cNvSpPr>
          <p:nvPr>
            <p:ph type="title" idx="1"/>
          </p:nvPr>
        </p:nvSpPr>
        <p:spPr>
          <a:xfrm>
            <a:off x="365760" y="418059"/>
            <a:ext cx="11466576" cy="289591"/>
          </a:xfrm>
        </p:spPr>
        <p:txBody>
          <a:bodyPr/>
          <a:lstStyle/>
          <a:p>
            <a:r>
              <a:rPr lang="en-US" sz="2800" dirty="0">
                <a:solidFill>
                  <a:schemeClr val="tx1"/>
                </a:solidFill>
                <a:effectLst/>
                <a:latin typeface="Times New Roman" panose="02020603050405020304" pitchFamily="18" charset="0"/>
              </a:rPr>
              <a:t>Modeling</a:t>
            </a:r>
            <a:br>
              <a:rPr lang="en-US" sz="2800" dirty="0">
                <a:solidFill>
                  <a:schemeClr val="tx1"/>
                </a:solidFill>
                <a:effectLst/>
                <a:latin typeface="Times New Roman" panose="02020603050405020304" pitchFamily="18" charset="0"/>
              </a:rPr>
            </a:br>
            <a:endParaRPr lang="en-US" sz="2800" dirty="0">
              <a:solidFill>
                <a:schemeClr val="tx1"/>
              </a:solidFill>
              <a:highlight>
                <a:srgbClr val="000000"/>
              </a:highlight>
            </a:endParaRPr>
          </a:p>
        </p:txBody>
      </p:sp>
      <p:sp>
        <p:nvSpPr>
          <p:cNvPr id="5" name="TextBox 4">
            <a:extLst>
              <a:ext uri="{FF2B5EF4-FFF2-40B4-BE49-F238E27FC236}">
                <a16:creationId xmlns:a16="http://schemas.microsoft.com/office/drawing/2014/main" id="{0CCEDE83-90A8-10AB-304B-9577BAE0A647}"/>
              </a:ext>
            </a:extLst>
          </p:cNvPr>
          <p:cNvSpPr txBox="1"/>
          <p:nvPr/>
        </p:nvSpPr>
        <p:spPr>
          <a:xfrm>
            <a:off x="365760" y="707650"/>
            <a:ext cx="8689030" cy="369332"/>
          </a:xfrm>
          <a:prstGeom prst="rect">
            <a:avLst/>
          </a:prstGeom>
          <a:noFill/>
        </p:spPr>
        <p:txBody>
          <a:bodyPr wrap="square">
            <a:spAutoFit/>
          </a:bodyPr>
          <a:lstStyle/>
          <a:p>
            <a:r>
              <a:rPr lang="en-US" sz="1800" dirty="0">
                <a:ea typeface="Calibri Light"/>
                <a:cs typeface="Calibri Light"/>
              </a:rPr>
              <a:t>Model: Build LR model: </a:t>
            </a:r>
            <a:r>
              <a:rPr lang="en-US" sz="1800" dirty="0">
                <a:ea typeface="+mj-lt"/>
                <a:cs typeface="+mj-lt"/>
              </a:rPr>
              <a:t>adding </a:t>
            </a:r>
            <a:r>
              <a:rPr lang="en-US" sz="1800" dirty="0" err="1">
                <a:ea typeface="+mj-lt"/>
                <a:cs typeface="+mj-lt"/>
              </a:rPr>
              <a:t>cndtn</a:t>
            </a:r>
            <a:r>
              <a:rPr lang="en-US" sz="1800" dirty="0">
                <a:ea typeface="+mj-lt"/>
                <a:cs typeface="+mj-lt"/>
              </a:rPr>
              <a:t> as additional predictor variables</a:t>
            </a:r>
            <a:endParaRPr lang="en-US" dirty="0"/>
          </a:p>
        </p:txBody>
      </p:sp>
      <p:sp>
        <p:nvSpPr>
          <p:cNvPr id="9" name="TextBox 8">
            <a:extLst>
              <a:ext uri="{FF2B5EF4-FFF2-40B4-BE49-F238E27FC236}">
                <a16:creationId xmlns:a16="http://schemas.microsoft.com/office/drawing/2014/main" id="{8FDD1E4B-9AF5-91EF-29EA-B3B07CB94360}"/>
              </a:ext>
            </a:extLst>
          </p:cNvPr>
          <p:cNvSpPr txBox="1"/>
          <p:nvPr/>
        </p:nvSpPr>
        <p:spPr>
          <a:xfrm>
            <a:off x="365760" y="1310917"/>
            <a:ext cx="10272503" cy="3416320"/>
          </a:xfrm>
          <a:prstGeom prst="rect">
            <a:avLst/>
          </a:prstGeom>
          <a:noFill/>
        </p:spPr>
        <p:txBody>
          <a:bodyPr wrap="square">
            <a:spAutoFit/>
          </a:bodyPr>
          <a:lstStyle/>
          <a:p>
            <a:pPr marL="285750" indent="-285750">
              <a:buFont typeface="Arial" panose="020B0604020202020204" pitchFamily="34" charset="0"/>
              <a:buChar char="•"/>
            </a:pPr>
            <a:r>
              <a:rPr lang="en-US" sz="1800" dirty="0">
                <a:ea typeface="Calibri"/>
                <a:cs typeface="Calibri"/>
              </a:rPr>
              <a:t>X: </a:t>
            </a:r>
            <a:r>
              <a:rPr lang="en-US" sz="1800" dirty="0" err="1">
                <a:ea typeface="Calibri"/>
                <a:cs typeface="Calibri"/>
              </a:rPr>
              <a:t>bathrm</a:t>
            </a:r>
            <a:r>
              <a:rPr lang="en-US" sz="1800" dirty="0">
                <a:ea typeface="Calibri"/>
                <a:cs typeface="Calibri"/>
              </a:rPr>
              <a:t>, </a:t>
            </a:r>
            <a:r>
              <a:rPr lang="en-US" sz="1800" dirty="0" err="1">
                <a:ea typeface="Calibri"/>
                <a:cs typeface="Calibri"/>
              </a:rPr>
              <a:t>bedrm</a:t>
            </a:r>
            <a:r>
              <a:rPr lang="en-US" sz="1800" dirty="0">
                <a:ea typeface="Calibri"/>
                <a:cs typeface="Calibri"/>
              </a:rPr>
              <a:t>, grade, heat, </a:t>
            </a:r>
            <a:r>
              <a:rPr lang="en-US" sz="1800" dirty="0" err="1">
                <a:ea typeface="Calibri"/>
                <a:cs typeface="Calibri"/>
              </a:rPr>
              <a:t>cndtn</a:t>
            </a:r>
            <a:endParaRPr lang="en-US" sz="1800" dirty="0">
              <a:ea typeface="Calibri"/>
              <a:cs typeface="Calibri"/>
            </a:endParaRPr>
          </a:p>
          <a:p>
            <a:pPr marL="285750" indent="-285750">
              <a:buFont typeface="Arial" panose="020B0604020202020204" pitchFamily="34" charset="0"/>
              <a:buChar char="•"/>
            </a:pPr>
            <a:r>
              <a:rPr lang="en-US" sz="1800" dirty="0">
                <a:ea typeface="Calibri"/>
                <a:cs typeface="Calibri"/>
              </a:rPr>
              <a:t>Y: price</a:t>
            </a:r>
          </a:p>
          <a:p>
            <a:pPr marL="285750" indent="-285750">
              <a:buFont typeface="Arial" panose="020B0604020202020204" pitchFamily="34" charset="0"/>
              <a:buChar char="•"/>
            </a:pPr>
            <a:r>
              <a:rPr lang="en-US" sz="1800" dirty="0">
                <a:ea typeface="+mn-lt"/>
                <a:cs typeface="+mn-lt"/>
              </a:rPr>
              <a:t>Mean squared error: </a:t>
            </a:r>
            <a:r>
              <a:rPr lang="en-US" dirty="0"/>
              <a:t>258804844708.28784</a:t>
            </a:r>
            <a:endParaRPr lang="en-US" sz="1800" dirty="0">
              <a:ea typeface="Calibri"/>
              <a:cs typeface="Calibri"/>
            </a:endParaRPr>
          </a:p>
          <a:p>
            <a:pPr marL="285750" indent="-285750">
              <a:buFont typeface="Arial" panose="020B0604020202020204" pitchFamily="34" charset="0"/>
              <a:buChar char="•"/>
            </a:pPr>
            <a:r>
              <a:rPr lang="en-US" sz="1800" dirty="0">
                <a:ea typeface="+mn-lt"/>
                <a:cs typeface="+mn-lt"/>
              </a:rPr>
              <a:t>R-squared: </a:t>
            </a:r>
            <a:r>
              <a:rPr lang="en-US" dirty="0"/>
              <a:t>0.5784908019353887</a:t>
            </a:r>
            <a:endParaRPr lang="en-US" sz="1800" dirty="0">
              <a:ea typeface="Calibri"/>
              <a:cs typeface="Calibri"/>
            </a:endParaRPr>
          </a:p>
          <a:p>
            <a:pPr marL="285750" indent="-285750">
              <a:buFont typeface="Arial" panose="020B0604020202020204" pitchFamily="34" charset="0"/>
              <a:buChar char="•"/>
            </a:pPr>
            <a:r>
              <a:rPr lang="en-US" sz="1800" dirty="0">
                <a:ea typeface="+mn-lt"/>
                <a:cs typeface="+mn-lt"/>
              </a:rPr>
              <a:t>Coefficients: </a:t>
            </a:r>
            <a:r>
              <a:rPr lang="en-US" dirty="0"/>
              <a:t>[164723.6500079  15967.68634476  313870.40180323  3716.9691146  232647.40605471]</a:t>
            </a:r>
          </a:p>
          <a:p>
            <a:pPr marL="285750" indent="-285750">
              <a:buFont typeface="Arial" panose="020B0604020202020204" pitchFamily="34" charset="0"/>
              <a:buChar char="•"/>
            </a:pPr>
            <a:endParaRPr lang="en-US" sz="1800" dirty="0">
              <a:ea typeface="+mn-lt"/>
              <a:cs typeface="+mn-lt"/>
            </a:endParaRPr>
          </a:p>
          <a:p>
            <a:pPr marL="285750" indent="-285750">
              <a:buFont typeface="Arial" panose="020B0604020202020204" pitchFamily="34" charset="0"/>
              <a:buChar char="•"/>
            </a:pPr>
            <a:r>
              <a:rPr lang="en-US" sz="1800" dirty="0">
                <a:ea typeface="+mn-lt"/>
                <a:cs typeface="+mn-lt"/>
              </a:rPr>
              <a:t>The model with additional predictor variables (heat and </a:t>
            </a:r>
            <a:r>
              <a:rPr lang="en-US" sz="1800" dirty="0" err="1">
                <a:ea typeface="+mn-lt"/>
                <a:cs typeface="+mn-lt"/>
              </a:rPr>
              <a:t>cndtn</a:t>
            </a:r>
            <a:r>
              <a:rPr lang="en-US" sz="1800" dirty="0">
                <a:ea typeface="+mn-lt"/>
                <a:cs typeface="+mn-lt"/>
              </a:rPr>
              <a:t>) has lower mean squared error and higher R-squared value, indicating an improved ability to predict sale price of residential properties.</a:t>
            </a:r>
          </a:p>
          <a:p>
            <a:pPr marL="285750" indent="-285750">
              <a:buFont typeface="Arial" panose="020B0604020202020204" pitchFamily="34" charset="0"/>
              <a:buChar char="•"/>
            </a:pPr>
            <a:r>
              <a:rPr lang="en-US" sz="1800" dirty="0">
                <a:ea typeface="+mn-lt"/>
                <a:cs typeface="+mn-lt"/>
              </a:rPr>
              <a:t>The coefficient for </a:t>
            </a:r>
            <a:r>
              <a:rPr lang="en-US" sz="1800" dirty="0" err="1">
                <a:ea typeface="+mn-lt"/>
                <a:cs typeface="+mn-lt"/>
              </a:rPr>
              <a:t>bedrm</a:t>
            </a:r>
            <a:r>
              <a:rPr lang="en-US" sz="1800" dirty="0">
                <a:ea typeface="+mn-lt"/>
                <a:cs typeface="+mn-lt"/>
              </a:rPr>
              <a:t> is 15,967, indicating a positive correlation between the number of bedrooms and sale price.</a:t>
            </a:r>
            <a:endParaRPr lang="en-US" sz="1800" dirty="0"/>
          </a:p>
          <a:p>
            <a:pPr marL="285750" indent="-285750">
              <a:buFont typeface="Arial" panose="020B0604020202020204" pitchFamily="34" charset="0"/>
              <a:buChar char="•"/>
            </a:pPr>
            <a:r>
              <a:rPr lang="en-US" sz="1800" dirty="0">
                <a:ea typeface="+mn-lt"/>
                <a:cs typeface="+mn-lt"/>
              </a:rPr>
              <a:t>The coefficient for grade is 313870, indicating a strong positive correlation between the grade and sale price.</a:t>
            </a:r>
            <a:endParaRPr lang="en-US" sz="1800" dirty="0"/>
          </a:p>
        </p:txBody>
      </p:sp>
    </p:spTree>
    <p:extLst>
      <p:ext uri="{BB962C8B-B14F-4D97-AF65-F5344CB8AC3E}">
        <p14:creationId xmlns:p14="http://schemas.microsoft.com/office/powerpoint/2010/main" val="3642295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8D7C6-7193-0000-9149-B8BEB0EEA72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843521-8726-E8BA-2EEC-709EB734C219}"/>
              </a:ext>
            </a:extLst>
          </p:cNvPr>
          <p:cNvSpPr>
            <a:spLocks noGrp="1"/>
          </p:cNvSpPr>
          <p:nvPr>
            <p:ph type="sldNum" idx="97"/>
          </p:nvPr>
        </p:nvSpPr>
        <p:spPr/>
        <p:txBody>
          <a:bodyPr/>
          <a:lstStyle/>
          <a:p>
            <a:fld id="{4037B1B0-0345-4E15-985A-6BECCDBE474F}" type="slidenum">
              <a:rPr lang="en-US" smtClean="0"/>
              <a:pPr/>
              <a:t>17</a:t>
            </a:fld>
            <a:endParaRPr lang="en-US" dirty="0"/>
          </a:p>
        </p:txBody>
      </p:sp>
      <p:sp>
        <p:nvSpPr>
          <p:cNvPr id="5" name="TextBox 4">
            <a:extLst>
              <a:ext uri="{FF2B5EF4-FFF2-40B4-BE49-F238E27FC236}">
                <a16:creationId xmlns:a16="http://schemas.microsoft.com/office/drawing/2014/main" id="{E0122961-13F5-70BC-AC86-2F5243ECABF4}"/>
              </a:ext>
            </a:extLst>
          </p:cNvPr>
          <p:cNvSpPr txBox="1"/>
          <p:nvPr/>
        </p:nvSpPr>
        <p:spPr>
          <a:xfrm>
            <a:off x="224698" y="0"/>
            <a:ext cx="11365322" cy="523220"/>
          </a:xfrm>
          <a:prstGeom prst="rect">
            <a:avLst/>
          </a:prstGeom>
          <a:noFill/>
        </p:spPr>
        <p:txBody>
          <a:bodyPr wrap="square">
            <a:spAutoFit/>
          </a:bodyPr>
          <a:lstStyle/>
          <a:p>
            <a:r>
              <a:rPr lang="en-US" sz="2800" dirty="0">
                <a:ea typeface="Calibri Light"/>
                <a:cs typeface="Calibri Light"/>
              </a:rPr>
              <a:t>Model: Build LR model: </a:t>
            </a:r>
            <a:r>
              <a:rPr lang="en-US" sz="2800" dirty="0">
                <a:ea typeface="+mj-lt"/>
                <a:cs typeface="+mj-lt"/>
              </a:rPr>
              <a:t>adding </a:t>
            </a:r>
            <a:r>
              <a:rPr lang="en-US" sz="2800" dirty="0" err="1">
                <a:ea typeface="+mj-lt"/>
                <a:cs typeface="+mj-lt"/>
              </a:rPr>
              <a:t>cndtn</a:t>
            </a:r>
            <a:r>
              <a:rPr lang="en-US" sz="2800" dirty="0">
                <a:ea typeface="+mj-lt"/>
                <a:cs typeface="+mj-lt"/>
              </a:rPr>
              <a:t> as additional predictor variables</a:t>
            </a:r>
            <a:endParaRPr lang="en-US" sz="2800" dirty="0"/>
          </a:p>
        </p:txBody>
      </p:sp>
      <p:graphicFrame>
        <p:nvGraphicFramePr>
          <p:cNvPr id="6" name="Content Placeholder 2">
            <a:extLst>
              <a:ext uri="{FF2B5EF4-FFF2-40B4-BE49-F238E27FC236}">
                <a16:creationId xmlns:a16="http://schemas.microsoft.com/office/drawing/2014/main" id="{260268DF-EE7B-E8AE-7D97-9D53F62992B9}"/>
              </a:ext>
            </a:extLst>
          </p:cNvPr>
          <p:cNvGraphicFramePr>
            <a:graphicFrameLocks/>
          </p:cNvGraphicFramePr>
          <p:nvPr>
            <p:extLst>
              <p:ext uri="{D42A27DB-BD31-4B8C-83A1-F6EECF244321}">
                <p14:modId xmlns:p14="http://schemas.microsoft.com/office/powerpoint/2010/main" val="3183943301"/>
              </p:ext>
            </p:extLst>
          </p:nvPr>
        </p:nvGraphicFramePr>
        <p:xfrm>
          <a:off x="870687" y="1097280"/>
          <a:ext cx="10584738" cy="5330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6748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F3DF3-5A1D-C482-E56B-8D40B48CC58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5C7BDF-86F6-C672-E07A-8A2A0C662CF4}"/>
              </a:ext>
            </a:extLst>
          </p:cNvPr>
          <p:cNvSpPr>
            <a:spLocks noGrp="1"/>
          </p:cNvSpPr>
          <p:nvPr>
            <p:ph type="sldNum" idx="97"/>
          </p:nvPr>
        </p:nvSpPr>
        <p:spPr/>
        <p:txBody>
          <a:bodyPr/>
          <a:lstStyle/>
          <a:p>
            <a:fld id="{4037B1B0-0345-4E15-985A-6BECCDBE474F}" type="slidenum">
              <a:rPr lang="en-US" smtClean="0"/>
              <a:pPr/>
              <a:t>18</a:t>
            </a:fld>
            <a:endParaRPr lang="en-US" dirty="0"/>
          </a:p>
        </p:txBody>
      </p:sp>
      <p:sp>
        <p:nvSpPr>
          <p:cNvPr id="5" name="TextBox 4">
            <a:extLst>
              <a:ext uri="{FF2B5EF4-FFF2-40B4-BE49-F238E27FC236}">
                <a16:creationId xmlns:a16="http://schemas.microsoft.com/office/drawing/2014/main" id="{56F8E509-DC51-82FF-6493-4183FE56259E}"/>
              </a:ext>
            </a:extLst>
          </p:cNvPr>
          <p:cNvSpPr txBox="1"/>
          <p:nvPr/>
        </p:nvSpPr>
        <p:spPr>
          <a:xfrm>
            <a:off x="168005" y="0"/>
            <a:ext cx="10473225" cy="523220"/>
          </a:xfrm>
          <a:prstGeom prst="rect">
            <a:avLst/>
          </a:prstGeom>
          <a:noFill/>
        </p:spPr>
        <p:txBody>
          <a:bodyPr wrap="square">
            <a:spAutoFit/>
          </a:bodyPr>
          <a:lstStyle/>
          <a:p>
            <a:r>
              <a:rPr lang="en-US" sz="2800" dirty="0">
                <a:ea typeface="Calibri Light"/>
                <a:cs typeface="Calibri Light"/>
              </a:rPr>
              <a:t>Model: Build LR model: </a:t>
            </a:r>
            <a:r>
              <a:rPr lang="en-US" sz="2800" dirty="0">
                <a:ea typeface="+mj-lt"/>
                <a:cs typeface="+mj-lt"/>
              </a:rPr>
              <a:t>Adding  gross building area another predictor </a:t>
            </a:r>
            <a:endParaRPr lang="en-US" sz="2800" dirty="0"/>
          </a:p>
        </p:txBody>
      </p:sp>
      <p:sp>
        <p:nvSpPr>
          <p:cNvPr id="3" name="Content Placeholder 2">
            <a:extLst>
              <a:ext uri="{FF2B5EF4-FFF2-40B4-BE49-F238E27FC236}">
                <a16:creationId xmlns:a16="http://schemas.microsoft.com/office/drawing/2014/main" id="{270EB7BD-9BD0-D2D5-9064-D0A8D9F7630C}"/>
              </a:ext>
            </a:extLst>
          </p:cNvPr>
          <p:cNvSpPr txBox="1">
            <a:spLocks/>
          </p:cNvSpPr>
          <p:nvPr/>
        </p:nvSpPr>
        <p:spPr>
          <a:xfrm>
            <a:off x="464172" y="847024"/>
            <a:ext cx="9880893" cy="3959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rgbClr val="232F3E"/>
                </a:solidFill>
                <a:latin typeface="Amazon Ember Display Heavy"/>
              </a:defRPr>
            </a:lvl1pPr>
          </a:lstStyle>
          <a:p>
            <a:pPr marL="285750" indent="-285750">
              <a:buFont typeface="Arial" panose="020B0604020202020204" pitchFamily="34" charset="0"/>
              <a:buChar char="•"/>
            </a:pPr>
            <a:r>
              <a:rPr lang="en-US" sz="1800" dirty="0">
                <a:ea typeface="Calibri"/>
                <a:cs typeface="Calibri"/>
              </a:rPr>
              <a:t>X : </a:t>
            </a:r>
            <a:r>
              <a:rPr lang="en-US" sz="1800" dirty="0" err="1">
                <a:ea typeface="Calibri"/>
                <a:cs typeface="Calibri"/>
              </a:rPr>
              <a:t>bathrm</a:t>
            </a:r>
            <a:r>
              <a:rPr lang="en-US" sz="1800" dirty="0">
                <a:ea typeface="Calibri"/>
                <a:cs typeface="Calibri"/>
              </a:rPr>
              <a:t>, </a:t>
            </a:r>
            <a:r>
              <a:rPr lang="en-US" sz="1800" dirty="0" err="1">
                <a:ea typeface="Calibri"/>
                <a:cs typeface="Calibri"/>
              </a:rPr>
              <a:t>bedrm</a:t>
            </a:r>
            <a:r>
              <a:rPr lang="en-US" sz="1800" dirty="0">
                <a:ea typeface="Calibri"/>
                <a:cs typeface="Calibri"/>
              </a:rPr>
              <a:t>, grade, heat, </a:t>
            </a:r>
            <a:r>
              <a:rPr lang="en-US" sz="1800" dirty="0" err="1">
                <a:ea typeface="Calibri"/>
                <a:cs typeface="Calibri"/>
              </a:rPr>
              <a:t>cndtn</a:t>
            </a:r>
            <a:r>
              <a:rPr lang="en-US" sz="1800" dirty="0">
                <a:ea typeface="Calibri"/>
                <a:cs typeface="Calibri"/>
              </a:rPr>
              <a:t>, </a:t>
            </a:r>
            <a:r>
              <a:rPr lang="en-US" sz="1800" dirty="0" err="1">
                <a:ea typeface="Calibri"/>
                <a:cs typeface="Calibri"/>
              </a:rPr>
              <a:t>gba</a:t>
            </a:r>
            <a:endParaRPr lang="en-US" sz="1800" dirty="0">
              <a:ea typeface="Calibri"/>
              <a:cs typeface="Calibri"/>
            </a:endParaRPr>
          </a:p>
          <a:p>
            <a:pPr marL="285750" indent="-285750">
              <a:buFont typeface="Arial" panose="020B0604020202020204" pitchFamily="34" charset="0"/>
              <a:buChar char="•"/>
            </a:pPr>
            <a:r>
              <a:rPr lang="en-US" sz="1800" dirty="0">
                <a:ea typeface="Calibri"/>
                <a:cs typeface="Calibri"/>
              </a:rPr>
              <a:t>Y: price</a:t>
            </a:r>
          </a:p>
          <a:p>
            <a:r>
              <a:rPr lang="en-US" sz="2000" dirty="0"/>
              <a:t>=== Linear Regression Summary === </a:t>
            </a:r>
          </a:p>
          <a:p>
            <a:pPr marL="342900" indent="-342900">
              <a:buFont typeface="Arial" panose="020B0604020202020204" pitchFamily="34" charset="0"/>
              <a:buChar char="•"/>
            </a:pPr>
            <a:r>
              <a:rPr lang="en-US" sz="2000" dirty="0"/>
              <a:t>Independent variables: ['</a:t>
            </a:r>
            <a:r>
              <a:rPr lang="en-US" sz="2000" dirty="0" err="1"/>
              <a:t>bathrm</a:t>
            </a:r>
            <a:r>
              <a:rPr lang="en-US" sz="2000" dirty="0"/>
              <a:t>', '</a:t>
            </a:r>
            <a:r>
              <a:rPr lang="en-US" sz="2000" dirty="0" err="1"/>
              <a:t>bedrm</a:t>
            </a:r>
            <a:r>
              <a:rPr lang="en-US" sz="2000" dirty="0"/>
              <a:t>', 'grade', 'heat', '</a:t>
            </a:r>
            <a:r>
              <a:rPr lang="en-US" sz="2000" dirty="0" err="1"/>
              <a:t>cndtn</a:t>
            </a:r>
            <a:r>
              <a:rPr lang="en-US" sz="2000" dirty="0"/>
              <a:t>', '</a:t>
            </a:r>
            <a:r>
              <a:rPr lang="en-US" sz="2000" dirty="0" err="1"/>
              <a:t>gba</a:t>
            </a:r>
            <a:r>
              <a:rPr lang="en-US" sz="2000" dirty="0"/>
              <a:t>’] </a:t>
            </a:r>
          </a:p>
          <a:p>
            <a:pPr marL="342900" indent="-342900">
              <a:buFont typeface="Arial" panose="020B0604020202020204" pitchFamily="34" charset="0"/>
              <a:buChar char="•"/>
            </a:pPr>
            <a:r>
              <a:rPr lang="en-US" sz="2000" dirty="0"/>
              <a:t>Dependent variable: price </a:t>
            </a:r>
          </a:p>
          <a:p>
            <a:pPr marL="342900" indent="-342900">
              <a:buFont typeface="Arial" panose="020B0604020202020204" pitchFamily="34" charset="0"/>
              <a:buChar char="•"/>
            </a:pPr>
            <a:r>
              <a:rPr lang="en-US" sz="2000" dirty="0"/>
              <a:t>Training data size: 24499 </a:t>
            </a:r>
          </a:p>
          <a:p>
            <a:pPr marL="342900" indent="-342900">
              <a:buFont typeface="Arial" panose="020B0604020202020204" pitchFamily="34" charset="0"/>
              <a:buChar char="•"/>
            </a:pPr>
            <a:r>
              <a:rPr lang="en-US" sz="2000" dirty="0"/>
              <a:t>Test data size: 6125 </a:t>
            </a:r>
          </a:p>
          <a:p>
            <a:pPr marL="342900" indent="-342900">
              <a:buFont typeface="Arial" panose="020B0604020202020204" pitchFamily="34" charset="0"/>
              <a:buChar char="•"/>
            </a:pPr>
            <a:r>
              <a:rPr lang="en-US" sz="2000" dirty="0"/>
              <a:t>Mean squared error: 212482373114.2765 </a:t>
            </a:r>
          </a:p>
          <a:p>
            <a:pPr marL="342900" indent="-342900">
              <a:buFont typeface="Arial" panose="020B0604020202020204" pitchFamily="34" charset="0"/>
              <a:buChar char="•"/>
            </a:pPr>
            <a:r>
              <a:rPr lang="en-US" sz="2000" dirty="0"/>
              <a:t>R-squared: 0.6539350923078139 </a:t>
            </a:r>
          </a:p>
          <a:p>
            <a:pPr marL="342900" indent="-342900">
              <a:buFont typeface="Arial" panose="020B0604020202020204" pitchFamily="34" charset="0"/>
              <a:buChar char="•"/>
            </a:pPr>
            <a:r>
              <a:rPr lang="en-US" sz="2000" dirty="0"/>
              <a:t>Coefficients: [ 45474.64703669 -72781.65407855 221173.8025435 857.96809526 257221.10348558 434.47093989]</a:t>
            </a:r>
            <a:endParaRPr lang="en-US" sz="1800" dirty="0">
              <a:ea typeface="Calibri"/>
              <a:cs typeface="Calibri"/>
            </a:endParaRPr>
          </a:p>
        </p:txBody>
      </p:sp>
    </p:spTree>
    <p:extLst>
      <p:ext uri="{BB962C8B-B14F-4D97-AF65-F5344CB8AC3E}">
        <p14:creationId xmlns:p14="http://schemas.microsoft.com/office/powerpoint/2010/main" val="2636342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1A67D-3E5B-F8BE-D8A0-AB809B4C85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F5797-E290-DBA6-C854-4B07B7D983DE}"/>
              </a:ext>
            </a:extLst>
          </p:cNvPr>
          <p:cNvSpPr>
            <a:spLocks noGrp="1"/>
          </p:cNvSpPr>
          <p:nvPr>
            <p:ph type="sldNum" idx="97"/>
          </p:nvPr>
        </p:nvSpPr>
        <p:spPr>
          <a:xfrm>
            <a:off x="11347704" y="6446520"/>
            <a:ext cx="484632" cy="228600"/>
          </a:xfrm>
        </p:spPr>
        <p:txBody>
          <a:bodyPr vert="horz" lIns="0" tIns="0" rIns="0" bIns="0" rtlCol="0" anchor="ctr">
            <a:normAutofit/>
          </a:bodyPr>
          <a:lstStyle/>
          <a:p>
            <a:pPr>
              <a:spcAft>
                <a:spcPts val="600"/>
              </a:spcAft>
            </a:pPr>
            <a:fld id="{4037B1B0-0345-4E15-985A-6BECCDBE474F}" type="slidenum">
              <a:rPr lang="en-US" smtClean="0"/>
              <a:pPr>
                <a:spcAft>
                  <a:spcPts val="600"/>
                </a:spcAft>
              </a:pPr>
              <a:t>19</a:t>
            </a:fld>
            <a:endParaRPr lang="en-US"/>
          </a:p>
        </p:txBody>
      </p:sp>
      <p:sp>
        <p:nvSpPr>
          <p:cNvPr id="5" name="TextBox 4">
            <a:extLst>
              <a:ext uri="{FF2B5EF4-FFF2-40B4-BE49-F238E27FC236}">
                <a16:creationId xmlns:a16="http://schemas.microsoft.com/office/drawing/2014/main" id="{4D31E8AA-95BD-8F70-FDB9-84FF0DE56D23}"/>
              </a:ext>
            </a:extLst>
          </p:cNvPr>
          <p:cNvSpPr txBox="1"/>
          <p:nvPr/>
        </p:nvSpPr>
        <p:spPr>
          <a:xfrm>
            <a:off x="365760" y="301752"/>
            <a:ext cx="11466576" cy="7313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kern="1200" dirty="0">
                <a:solidFill>
                  <a:srgbClr val="232F3E"/>
                </a:solidFill>
                <a:latin typeface="Amazon Ember Display Heavy"/>
              </a:rPr>
              <a:t>Model: Build LR model: Adding  gross building area another predictor </a:t>
            </a:r>
          </a:p>
        </p:txBody>
      </p:sp>
      <p:graphicFrame>
        <p:nvGraphicFramePr>
          <p:cNvPr id="4" name="Content Placeholder 2">
            <a:extLst>
              <a:ext uri="{FF2B5EF4-FFF2-40B4-BE49-F238E27FC236}">
                <a16:creationId xmlns:a16="http://schemas.microsoft.com/office/drawing/2014/main" id="{0E2B5DB1-0A9B-B684-2F0D-E7629D382EDB}"/>
              </a:ext>
            </a:extLst>
          </p:cNvPr>
          <p:cNvGraphicFramePr>
            <a:graphicFrameLocks/>
          </p:cNvGraphicFramePr>
          <p:nvPr>
            <p:extLst>
              <p:ext uri="{D42A27DB-BD31-4B8C-83A1-F6EECF244321}">
                <p14:modId xmlns:p14="http://schemas.microsoft.com/office/powerpoint/2010/main" val="563884912"/>
              </p:ext>
            </p:extLst>
          </p:nvPr>
        </p:nvGraphicFramePr>
        <p:xfrm>
          <a:off x="365760" y="1097280"/>
          <a:ext cx="11466576" cy="5330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8098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96476E-8309-188D-EFEB-4DB220ACD5AF}"/>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4" name="Rectangle 3">
            <a:extLst>
              <a:ext uri="{FF2B5EF4-FFF2-40B4-BE49-F238E27FC236}">
                <a16:creationId xmlns:a16="http://schemas.microsoft.com/office/drawing/2014/main" id="{C2219EF1-9C2C-218C-D9D4-2084FEB54206}"/>
              </a:ext>
            </a:extLst>
          </p:cNvPr>
          <p:cNvSpPr/>
          <p:nvPr/>
        </p:nvSpPr>
        <p:spPr>
          <a:xfrm>
            <a:off x="809581" y="5094007"/>
            <a:ext cx="3280638" cy="795516"/>
          </a:xfrm>
          <a:prstGeom prst="rect">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Sai </a:t>
            </a:r>
            <a:r>
              <a:rPr lang="en-IN" dirty="0" err="1"/>
              <a:t>Siddu</a:t>
            </a:r>
            <a:r>
              <a:rPr lang="en-IN" dirty="0"/>
              <a:t> Vardhan Reddy </a:t>
            </a:r>
            <a:r>
              <a:rPr lang="en-IN" dirty="0" err="1"/>
              <a:t>Annadi</a:t>
            </a:r>
            <a:endParaRPr lang="en-IN" dirty="0"/>
          </a:p>
          <a:p>
            <a:pPr algn="ctr"/>
            <a:r>
              <a:rPr lang="en-IN" dirty="0"/>
              <a:t>Team Leader(Data Scientist)</a:t>
            </a:r>
          </a:p>
        </p:txBody>
      </p:sp>
      <p:sp>
        <p:nvSpPr>
          <p:cNvPr id="5" name="Rectangle 4">
            <a:extLst>
              <a:ext uri="{FF2B5EF4-FFF2-40B4-BE49-F238E27FC236}">
                <a16:creationId xmlns:a16="http://schemas.microsoft.com/office/drawing/2014/main" id="{0C1FAB6F-0236-89F1-710C-D31F11F220C3}"/>
              </a:ext>
            </a:extLst>
          </p:cNvPr>
          <p:cNvSpPr/>
          <p:nvPr/>
        </p:nvSpPr>
        <p:spPr>
          <a:xfrm>
            <a:off x="4609748" y="5094007"/>
            <a:ext cx="3280638" cy="795516"/>
          </a:xfrm>
          <a:prstGeom prst="rect">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Vinay Kumar Reddy </a:t>
            </a:r>
            <a:r>
              <a:rPr lang="en-IN" dirty="0" err="1"/>
              <a:t>Punuru</a:t>
            </a:r>
            <a:endParaRPr lang="en-IN" dirty="0"/>
          </a:p>
          <a:p>
            <a:pPr algn="ctr"/>
            <a:r>
              <a:rPr lang="en-IN" dirty="0"/>
              <a:t>(ML Engineer)</a:t>
            </a:r>
          </a:p>
        </p:txBody>
      </p:sp>
      <p:sp>
        <p:nvSpPr>
          <p:cNvPr id="6" name="Rectangle 5">
            <a:extLst>
              <a:ext uri="{FF2B5EF4-FFF2-40B4-BE49-F238E27FC236}">
                <a16:creationId xmlns:a16="http://schemas.microsoft.com/office/drawing/2014/main" id="{757936BB-CBF9-52FE-8589-07EF0C600C42}"/>
              </a:ext>
            </a:extLst>
          </p:cNvPr>
          <p:cNvSpPr/>
          <p:nvPr/>
        </p:nvSpPr>
        <p:spPr>
          <a:xfrm>
            <a:off x="8409915" y="5094007"/>
            <a:ext cx="3280638" cy="795516"/>
          </a:xfrm>
          <a:prstGeom prst="rect">
            <a:avLst/>
          </a:prstGeom>
          <a:solidFill>
            <a:schemeClr val="accent3">
              <a:lumMod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Play" panose="00000500000000000000" charset="0"/>
              </a:rPr>
              <a:t>Shiva Priya </a:t>
            </a:r>
            <a:r>
              <a:rPr lang="en-IN" sz="1600" dirty="0" err="1">
                <a:latin typeface="Play" panose="00000500000000000000" charset="0"/>
              </a:rPr>
              <a:t>Pillalamarri</a:t>
            </a:r>
            <a:endParaRPr lang="en-IN" sz="1600" dirty="0">
              <a:latin typeface="Play" panose="00000500000000000000" charset="0"/>
            </a:endParaRPr>
          </a:p>
          <a:p>
            <a:pPr algn="ctr"/>
            <a:r>
              <a:rPr lang="en-IN" sz="1600" dirty="0">
                <a:latin typeface="Play" panose="00000500000000000000" charset="0"/>
              </a:rPr>
              <a:t>(Data Engineer)</a:t>
            </a:r>
          </a:p>
        </p:txBody>
      </p:sp>
      <p:pic>
        <p:nvPicPr>
          <p:cNvPr id="7" name="Picture 6" descr="A person standing in front of a body of water&#10;&#10;Description automatically generated">
            <a:extLst>
              <a:ext uri="{FF2B5EF4-FFF2-40B4-BE49-F238E27FC236}">
                <a16:creationId xmlns:a16="http://schemas.microsoft.com/office/drawing/2014/main" id="{6EAC5A11-6DC2-EACC-91B1-F04B989CCE67}"/>
              </a:ext>
            </a:extLst>
          </p:cNvPr>
          <p:cNvPicPr>
            <a:picLocks noChangeAspect="1"/>
          </p:cNvPicPr>
          <p:nvPr/>
        </p:nvPicPr>
        <p:blipFill rotWithShape="1">
          <a:blip r:embed="rId2"/>
          <a:srcRect l="21201" t="20869" r="24180"/>
          <a:stretch/>
        </p:blipFill>
        <p:spPr>
          <a:xfrm>
            <a:off x="809581" y="1529327"/>
            <a:ext cx="3280638" cy="3564680"/>
          </a:xfrm>
          <a:prstGeom prst="rect">
            <a:avLst/>
          </a:prstGeom>
        </p:spPr>
      </p:pic>
      <p:pic>
        <p:nvPicPr>
          <p:cNvPr id="8" name="Picture 7" descr="A person sitting on a red bench&#10;&#10;Description automatically generated">
            <a:extLst>
              <a:ext uri="{FF2B5EF4-FFF2-40B4-BE49-F238E27FC236}">
                <a16:creationId xmlns:a16="http://schemas.microsoft.com/office/drawing/2014/main" id="{F149E9B5-6A87-B2C9-9B2B-4544C73723BC}"/>
              </a:ext>
            </a:extLst>
          </p:cNvPr>
          <p:cNvPicPr>
            <a:picLocks noChangeAspect="1"/>
          </p:cNvPicPr>
          <p:nvPr/>
        </p:nvPicPr>
        <p:blipFill rotWithShape="1">
          <a:blip r:embed="rId3"/>
          <a:srcRect t="29782" b="21321"/>
          <a:stretch/>
        </p:blipFill>
        <p:spPr>
          <a:xfrm>
            <a:off x="4609748" y="1529327"/>
            <a:ext cx="3280638" cy="3564681"/>
          </a:xfrm>
          <a:prstGeom prst="rect">
            <a:avLst/>
          </a:prstGeom>
        </p:spPr>
      </p:pic>
      <p:pic>
        <p:nvPicPr>
          <p:cNvPr id="9" name="Picture 8" descr="A person in a blue suit&#10;&#10;Description automatically generated">
            <a:extLst>
              <a:ext uri="{FF2B5EF4-FFF2-40B4-BE49-F238E27FC236}">
                <a16:creationId xmlns:a16="http://schemas.microsoft.com/office/drawing/2014/main" id="{13C44AE6-DF37-5FCD-347D-5CC7A519B58F}"/>
              </a:ext>
            </a:extLst>
          </p:cNvPr>
          <p:cNvPicPr>
            <a:picLocks noChangeAspect="1"/>
          </p:cNvPicPr>
          <p:nvPr/>
        </p:nvPicPr>
        <p:blipFill rotWithShape="1">
          <a:blip r:embed="rId4"/>
          <a:srcRect l="4195" t="213" r="3969"/>
          <a:stretch/>
        </p:blipFill>
        <p:spPr>
          <a:xfrm>
            <a:off x="8409914" y="1536802"/>
            <a:ext cx="3280639" cy="3564682"/>
          </a:xfrm>
          <a:prstGeom prst="rect">
            <a:avLst/>
          </a:prstGeom>
        </p:spPr>
      </p:pic>
      <p:sp>
        <p:nvSpPr>
          <p:cNvPr id="10" name="Title 28">
            <a:extLst>
              <a:ext uri="{FF2B5EF4-FFF2-40B4-BE49-F238E27FC236}">
                <a16:creationId xmlns:a16="http://schemas.microsoft.com/office/drawing/2014/main" id="{7C419A13-8785-B1DC-D648-E1D70B228AE9}"/>
              </a:ext>
            </a:extLst>
          </p:cNvPr>
          <p:cNvSpPr>
            <a:spLocks noGrp="1"/>
          </p:cNvSpPr>
          <p:nvPr>
            <p:ph type="title" idx="1"/>
          </p:nvPr>
        </p:nvSpPr>
        <p:spPr>
          <a:xfrm>
            <a:off x="362712" y="17445"/>
            <a:ext cx="11466576" cy="731318"/>
          </a:xfrm>
        </p:spPr>
        <p:txBody>
          <a:bodyPr/>
          <a:lstStyle/>
          <a:p>
            <a:r>
              <a:rPr lang="en-US" sz="3200" dirty="0"/>
              <a:t>TEAM</a:t>
            </a:r>
            <a:endParaRPr lang="en-US" dirty="0"/>
          </a:p>
        </p:txBody>
      </p:sp>
    </p:spTree>
    <p:extLst>
      <p:ext uri="{BB962C8B-B14F-4D97-AF65-F5344CB8AC3E}">
        <p14:creationId xmlns:p14="http://schemas.microsoft.com/office/powerpoint/2010/main" val="233068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B4AD9-609D-D369-BA28-ECFD4E1E22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69396B-E31D-E368-62E7-17439AEE59EE}"/>
              </a:ext>
            </a:extLst>
          </p:cNvPr>
          <p:cNvSpPr>
            <a:spLocks noGrp="1"/>
          </p:cNvSpPr>
          <p:nvPr>
            <p:ph type="sldNum" idx="97"/>
          </p:nvPr>
        </p:nvSpPr>
        <p:spPr/>
        <p:txBody>
          <a:bodyPr/>
          <a:lstStyle/>
          <a:p>
            <a:fld id="{4037B1B0-0345-4E15-985A-6BECCDBE474F}" type="slidenum">
              <a:rPr lang="en-US" smtClean="0"/>
              <a:pPr/>
              <a:t>20</a:t>
            </a:fld>
            <a:endParaRPr lang="en-US" dirty="0"/>
          </a:p>
        </p:txBody>
      </p:sp>
      <p:sp>
        <p:nvSpPr>
          <p:cNvPr id="5" name="TextBox 4">
            <a:extLst>
              <a:ext uri="{FF2B5EF4-FFF2-40B4-BE49-F238E27FC236}">
                <a16:creationId xmlns:a16="http://schemas.microsoft.com/office/drawing/2014/main" id="{94EE6012-2370-A527-4618-2F3A9F0D1A3B}"/>
              </a:ext>
            </a:extLst>
          </p:cNvPr>
          <p:cNvSpPr txBox="1"/>
          <p:nvPr/>
        </p:nvSpPr>
        <p:spPr>
          <a:xfrm>
            <a:off x="276551" y="149869"/>
            <a:ext cx="8689030" cy="523220"/>
          </a:xfrm>
          <a:prstGeom prst="rect">
            <a:avLst/>
          </a:prstGeom>
          <a:noFill/>
        </p:spPr>
        <p:txBody>
          <a:bodyPr wrap="square">
            <a:spAutoFit/>
          </a:bodyPr>
          <a:lstStyle/>
          <a:p>
            <a:r>
              <a:rPr lang="en-US" sz="2800" dirty="0"/>
              <a:t>COVID-19 Impact</a:t>
            </a:r>
          </a:p>
        </p:txBody>
      </p:sp>
      <p:pic>
        <p:nvPicPr>
          <p:cNvPr id="4" name="Picture 3">
            <a:extLst>
              <a:ext uri="{FF2B5EF4-FFF2-40B4-BE49-F238E27FC236}">
                <a16:creationId xmlns:a16="http://schemas.microsoft.com/office/drawing/2014/main" id="{974854AD-AA32-72B0-E9E0-87B0DED87F92}"/>
              </a:ext>
            </a:extLst>
          </p:cNvPr>
          <p:cNvPicPr>
            <a:picLocks noChangeAspect="1"/>
          </p:cNvPicPr>
          <p:nvPr/>
        </p:nvPicPr>
        <p:blipFill>
          <a:blip r:embed="rId3"/>
          <a:stretch>
            <a:fillRect/>
          </a:stretch>
        </p:blipFill>
        <p:spPr>
          <a:xfrm>
            <a:off x="276551" y="840460"/>
            <a:ext cx="4306598" cy="2588540"/>
          </a:xfrm>
          <a:prstGeom prst="rect">
            <a:avLst/>
          </a:prstGeom>
        </p:spPr>
      </p:pic>
      <p:pic>
        <p:nvPicPr>
          <p:cNvPr id="7" name="Picture 6" descr="A graph showing the growth of a sales increase&#10;&#10;Description automatically generated with medium confidence">
            <a:extLst>
              <a:ext uri="{FF2B5EF4-FFF2-40B4-BE49-F238E27FC236}">
                <a16:creationId xmlns:a16="http://schemas.microsoft.com/office/drawing/2014/main" id="{2ADE9231-944E-C5BF-4A8C-D74C6BFD4AB5}"/>
              </a:ext>
            </a:extLst>
          </p:cNvPr>
          <p:cNvPicPr>
            <a:picLocks noChangeAspect="1"/>
          </p:cNvPicPr>
          <p:nvPr/>
        </p:nvPicPr>
        <p:blipFill>
          <a:blip r:embed="rId4">
            <a:extLst>
              <a:ext uri="{28A0092B-C50C-407E-A947-70E740481C1C}">
                <a14:useLocalDpi xmlns:a14="http://schemas.microsoft.com/office/drawing/2010/main" val="0"/>
              </a:ext>
            </a:extLst>
          </a:blip>
          <a:srcRect r="9172" b="-835"/>
          <a:stretch/>
        </p:blipFill>
        <p:spPr>
          <a:xfrm>
            <a:off x="276552" y="3429000"/>
            <a:ext cx="4306598" cy="3234306"/>
          </a:xfrm>
          <a:prstGeom prst="rect">
            <a:avLst/>
          </a:prstGeom>
        </p:spPr>
      </p:pic>
      <p:sp>
        <p:nvSpPr>
          <p:cNvPr id="9" name="TextBox 8">
            <a:extLst>
              <a:ext uri="{FF2B5EF4-FFF2-40B4-BE49-F238E27FC236}">
                <a16:creationId xmlns:a16="http://schemas.microsoft.com/office/drawing/2014/main" id="{B1C376E7-B446-FFE8-3767-2CDBF03D827E}"/>
              </a:ext>
            </a:extLst>
          </p:cNvPr>
          <p:cNvSpPr txBox="1"/>
          <p:nvPr/>
        </p:nvSpPr>
        <p:spPr>
          <a:xfrm>
            <a:off x="5247988" y="1824714"/>
            <a:ext cx="6099716" cy="3208571"/>
          </a:xfrm>
          <a:prstGeom prst="rect">
            <a:avLst/>
          </a:prstGeom>
          <a:noFill/>
        </p:spPr>
        <p:txBody>
          <a:bodyPr wrap="square">
            <a:spAutoFit/>
          </a:bodyPr>
          <a:lstStyle/>
          <a:p>
            <a:r>
              <a:rPr lang="en-US" dirty="0">
                <a:solidFill>
                  <a:srgbClr val="0E0E0E"/>
                </a:solidFill>
                <a:effectLst/>
                <a:latin typeface=".AppleSystemUIFont"/>
              </a:rPr>
              <a:t>The analysis period is divided into three distinct phases:</a:t>
            </a:r>
          </a:p>
          <a:p>
            <a:pPr>
              <a:spcBef>
                <a:spcPts val="900"/>
              </a:spcBef>
            </a:pPr>
            <a:r>
              <a:rPr lang="en-US" dirty="0">
                <a:solidFill>
                  <a:srgbClr val="0E0E0E"/>
                </a:solidFill>
                <a:effectLst/>
                <a:latin typeface=".AppleSystemUIFont"/>
              </a:rPr>
              <a:t>• </a:t>
            </a:r>
            <a:r>
              <a:rPr lang="en-US" b="1" dirty="0">
                <a:solidFill>
                  <a:srgbClr val="0E0E0E"/>
                </a:solidFill>
                <a:latin typeface=".AppleSystemUIFont"/>
              </a:rPr>
              <a:t>Before Covid</a:t>
            </a:r>
            <a:r>
              <a:rPr lang="en-US" dirty="0">
                <a:solidFill>
                  <a:srgbClr val="0E0E0E"/>
                </a:solidFill>
                <a:effectLst/>
                <a:latin typeface=".AppleSystemUIFont"/>
              </a:rPr>
              <a:t>: January 1, 2019 – February 29, 2020</a:t>
            </a:r>
          </a:p>
          <a:p>
            <a:pPr>
              <a:spcBef>
                <a:spcPts val="900"/>
              </a:spcBef>
            </a:pPr>
            <a:r>
              <a:rPr lang="en-US" dirty="0">
                <a:solidFill>
                  <a:srgbClr val="0E0E0E"/>
                </a:solidFill>
                <a:effectLst/>
                <a:latin typeface=".AppleSystemUIFont"/>
              </a:rPr>
              <a:t>• </a:t>
            </a:r>
            <a:r>
              <a:rPr lang="en-US" b="1" dirty="0">
                <a:solidFill>
                  <a:srgbClr val="0E0E0E"/>
                </a:solidFill>
                <a:effectLst/>
                <a:latin typeface=".AppleSystemUIFont"/>
              </a:rPr>
              <a:t>During </a:t>
            </a:r>
            <a:r>
              <a:rPr lang="en-US" b="1" dirty="0">
                <a:solidFill>
                  <a:srgbClr val="0E0E0E"/>
                </a:solidFill>
                <a:latin typeface=".AppleSystemUIFont"/>
              </a:rPr>
              <a:t>Covid</a:t>
            </a:r>
            <a:r>
              <a:rPr lang="en-US" dirty="0">
                <a:solidFill>
                  <a:srgbClr val="0E0E0E"/>
                </a:solidFill>
                <a:effectLst/>
                <a:latin typeface=".AppleSystemUIFont"/>
              </a:rPr>
              <a:t>: March 1, 2020 – July 31, 2021</a:t>
            </a:r>
          </a:p>
          <a:p>
            <a:pPr>
              <a:spcBef>
                <a:spcPts val="900"/>
              </a:spcBef>
            </a:pPr>
            <a:r>
              <a:rPr lang="en-US" dirty="0">
                <a:solidFill>
                  <a:srgbClr val="0E0E0E"/>
                </a:solidFill>
                <a:effectLst/>
                <a:latin typeface=".AppleSystemUIFont"/>
              </a:rPr>
              <a:t>• </a:t>
            </a:r>
            <a:r>
              <a:rPr lang="en-US" b="1" dirty="0">
                <a:solidFill>
                  <a:srgbClr val="0E0E0E"/>
                </a:solidFill>
                <a:latin typeface=".AppleSystemUIFont"/>
              </a:rPr>
              <a:t>After Covid</a:t>
            </a:r>
            <a:r>
              <a:rPr lang="en-US" dirty="0">
                <a:solidFill>
                  <a:srgbClr val="0E0E0E"/>
                </a:solidFill>
                <a:effectLst/>
                <a:latin typeface=".AppleSystemUIFont"/>
              </a:rPr>
              <a:t>: August 1, 2021 – December 31, 2023</a:t>
            </a:r>
          </a:p>
          <a:p>
            <a:br>
              <a:rPr lang="en-US" dirty="0">
                <a:solidFill>
                  <a:srgbClr val="0E0E0E"/>
                </a:solidFill>
                <a:effectLst/>
                <a:latin typeface=".AppleSystemUIFont"/>
              </a:rPr>
            </a:br>
            <a:endParaRPr lang="en-US" dirty="0">
              <a:solidFill>
                <a:srgbClr val="0E0E0E"/>
              </a:solidFill>
              <a:effectLst/>
              <a:latin typeface=".AppleSystemUIFont"/>
            </a:endParaRPr>
          </a:p>
          <a:p>
            <a:r>
              <a:rPr lang="en-US" dirty="0">
                <a:solidFill>
                  <a:srgbClr val="0E0E0E"/>
                </a:solidFill>
                <a:effectLst/>
                <a:latin typeface=".AppleSystemUIFont"/>
              </a:rPr>
              <a:t>Significant changes in house prices were observed before and after the COVID-19 event. To minimize the impact of general price fluctuations on house prices, the house prices are adjusted for inflation using the inflation rate.</a:t>
            </a:r>
          </a:p>
        </p:txBody>
      </p:sp>
    </p:spTree>
    <p:extLst>
      <p:ext uri="{BB962C8B-B14F-4D97-AF65-F5344CB8AC3E}">
        <p14:creationId xmlns:p14="http://schemas.microsoft.com/office/powerpoint/2010/main" val="4020327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5B6E6-46FA-BAB9-1D84-8C45994BD58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1C3383F-5DE0-62A5-7234-367991E38F57}"/>
              </a:ext>
            </a:extLst>
          </p:cNvPr>
          <p:cNvSpPr txBox="1"/>
          <p:nvPr/>
        </p:nvSpPr>
        <p:spPr>
          <a:xfrm>
            <a:off x="276551" y="113129"/>
            <a:ext cx="8689030" cy="523220"/>
          </a:xfrm>
          <a:prstGeom prst="rect">
            <a:avLst/>
          </a:prstGeom>
          <a:noFill/>
        </p:spPr>
        <p:txBody>
          <a:bodyPr wrap="square">
            <a:spAutoFit/>
          </a:bodyPr>
          <a:lstStyle/>
          <a:p>
            <a:r>
              <a:rPr lang="en-US" sz="2800" dirty="0"/>
              <a:t>COVID-19 Impact</a:t>
            </a:r>
          </a:p>
        </p:txBody>
      </p:sp>
      <p:pic>
        <p:nvPicPr>
          <p:cNvPr id="6" name="Picture 5" descr="A graph of a graph with numbers and a number of boxes&#10;&#10;Description automatically generated with medium confidence">
            <a:extLst>
              <a:ext uri="{FF2B5EF4-FFF2-40B4-BE49-F238E27FC236}">
                <a16:creationId xmlns:a16="http://schemas.microsoft.com/office/drawing/2014/main" id="{B5277C20-C66C-23C2-6E6C-2E2C14725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936" y="3447882"/>
            <a:ext cx="3497477" cy="2739282"/>
          </a:xfrm>
          <a:prstGeom prst="rect">
            <a:avLst/>
          </a:prstGeom>
        </p:spPr>
      </p:pic>
      <p:pic>
        <p:nvPicPr>
          <p:cNvPr id="10" name="Picture 9" descr="A graph of different colored squares and numbers&#10;&#10;Description automatically generated">
            <a:extLst>
              <a:ext uri="{FF2B5EF4-FFF2-40B4-BE49-F238E27FC236}">
                <a16:creationId xmlns:a16="http://schemas.microsoft.com/office/drawing/2014/main" id="{09FE3813-8039-21DA-A3C6-2F075C92A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936" y="820999"/>
            <a:ext cx="3701503" cy="2776127"/>
          </a:xfrm>
          <a:prstGeom prst="rect">
            <a:avLst/>
          </a:prstGeom>
        </p:spPr>
      </p:pic>
      <p:pic>
        <p:nvPicPr>
          <p:cNvPr id="12" name="Picture 11" descr="A graph of different colored squares&#10;&#10;Description automatically generated">
            <a:extLst>
              <a:ext uri="{FF2B5EF4-FFF2-40B4-BE49-F238E27FC236}">
                <a16:creationId xmlns:a16="http://schemas.microsoft.com/office/drawing/2014/main" id="{AE2F8D71-BF27-F639-6197-18FF688893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834" y="3429000"/>
            <a:ext cx="3608909" cy="2777046"/>
          </a:xfrm>
          <a:prstGeom prst="rect">
            <a:avLst/>
          </a:prstGeom>
        </p:spPr>
      </p:pic>
      <p:pic>
        <p:nvPicPr>
          <p:cNvPr id="14" name="Picture 13" descr="A graph of a graph showing the price of a period&#10;&#10;Description automatically generated with medium confidence">
            <a:extLst>
              <a:ext uri="{FF2B5EF4-FFF2-40B4-BE49-F238E27FC236}">
                <a16:creationId xmlns:a16="http://schemas.microsoft.com/office/drawing/2014/main" id="{594FF4FC-AAB7-90A8-8239-A0C0F3C649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551" y="820080"/>
            <a:ext cx="3497477" cy="2777046"/>
          </a:xfrm>
          <a:prstGeom prst="rect">
            <a:avLst/>
          </a:prstGeom>
        </p:spPr>
      </p:pic>
      <p:sp>
        <p:nvSpPr>
          <p:cNvPr id="16" name="TextBox 15">
            <a:extLst>
              <a:ext uri="{FF2B5EF4-FFF2-40B4-BE49-F238E27FC236}">
                <a16:creationId xmlns:a16="http://schemas.microsoft.com/office/drawing/2014/main" id="{46AD3721-E482-166F-C72A-9B1850C839D9}"/>
              </a:ext>
            </a:extLst>
          </p:cNvPr>
          <p:cNvSpPr txBox="1"/>
          <p:nvPr/>
        </p:nvSpPr>
        <p:spPr>
          <a:xfrm>
            <a:off x="8191912" y="1949790"/>
            <a:ext cx="3497478" cy="2246769"/>
          </a:xfrm>
          <a:prstGeom prst="rect">
            <a:avLst/>
          </a:prstGeom>
          <a:noFill/>
        </p:spPr>
        <p:txBody>
          <a:bodyPr wrap="square">
            <a:spAutoFit/>
          </a:bodyPr>
          <a:lstStyle/>
          <a:p>
            <a:r>
              <a:rPr lang="en-US" sz="2000" dirty="0">
                <a:solidFill>
                  <a:srgbClr val="0E0E0E"/>
                </a:solidFill>
                <a:effectLst/>
                <a:latin typeface=".AppleSystemUIFont"/>
              </a:rPr>
              <a:t>When comparing house price levels based on the number of bedrooms, number of bathrooms, and overall house condition, distinct price differences are evident across the three periods.</a:t>
            </a:r>
          </a:p>
        </p:txBody>
      </p:sp>
    </p:spTree>
    <p:extLst>
      <p:ext uri="{BB962C8B-B14F-4D97-AF65-F5344CB8AC3E}">
        <p14:creationId xmlns:p14="http://schemas.microsoft.com/office/powerpoint/2010/main" val="178679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C7244-706B-1CDC-30AF-95D428312FC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DB5D202-BCC9-FD3B-D6F4-7E6112332979}"/>
              </a:ext>
            </a:extLst>
          </p:cNvPr>
          <p:cNvSpPr txBox="1"/>
          <p:nvPr/>
        </p:nvSpPr>
        <p:spPr>
          <a:xfrm>
            <a:off x="365760" y="301752"/>
            <a:ext cx="11466576" cy="7313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solidFill>
                  <a:srgbClr val="232F3E"/>
                </a:solidFill>
                <a:latin typeface="Amazon Ember Display Heavy"/>
              </a:rPr>
              <a:t>COVID-19 Impact</a:t>
            </a:r>
          </a:p>
        </p:txBody>
      </p:sp>
      <p:sp>
        <p:nvSpPr>
          <p:cNvPr id="11" name="Slide Number Placeholder 1">
            <a:extLst>
              <a:ext uri="{FF2B5EF4-FFF2-40B4-BE49-F238E27FC236}">
                <a16:creationId xmlns:a16="http://schemas.microsoft.com/office/drawing/2014/main" id="{5A0D38C7-C3BD-5EBA-6AA1-2D688137D4A2}"/>
              </a:ext>
            </a:extLst>
          </p:cNvPr>
          <p:cNvSpPr>
            <a:spLocks noGrp="1"/>
          </p:cNvSpPr>
          <p:nvPr>
            <p:ph type="sldNum" idx="97"/>
          </p:nvPr>
        </p:nvSpPr>
        <p:spPr>
          <a:xfrm>
            <a:off x="11347704" y="6446520"/>
            <a:ext cx="484632" cy="228600"/>
          </a:xfrm>
        </p:spPr>
        <p:txBody>
          <a:bodyPr/>
          <a:lstStyle/>
          <a:p>
            <a:pPr>
              <a:spcAft>
                <a:spcPts val="600"/>
              </a:spcAft>
            </a:pPr>
            <a:fld id="{4037B1B0-0345-4E15-985A-6BECCDBE474F}" type="slidenum">
              <a:rPr lang="en-US" smtClean="0"/>
              <a:pPr>
                <a:spcAft>
                  <a:spcPts val="600"/>
                </a:spcAft>
              </a:pPr>
              <a:t>22</a:t>
            </a:fld>
            <a:endParaRPr lang="en-US"/>
          </a:p>
        </p:txBody>
      </p:sp>
      <p:pic>
        <p:nvPicPr>
          <p:cNvPr id="9" name="Picture 8" descr="A screenshot of a computer&#10;&#10;Description automatically generated">
            <a:extLst>
              <a:ext uri="{FF2B5EF4-FFF2-40B4-BE49-F238E27FC236}">
                <a16:creationId xmlns:a16="http://schemas.microsoft.com/office/drawing/2014/main" id="{C77C93BB-7D10-B803-0093-BEEFF0834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64" y="1097280"/>
            <a:ext cx="5439747" cy="5330952"/>
          </a:xfrm>
          <a:prstGeom prst="rect">
            <a:avLst/>
          </a:prstGeom>
          <a:noFill/>
        </p:spPr>
      </p:pic>
      <p:sp>
        <p:nvSpPr>
          <p:cNvPr id="7" name="TextBox 6">
            <a:extLst>
              <a:ext uri="{FF2B5EF4-FFF2-40B4-BE49-F238E27FC236}">
                <a16:creationId xmlns:a16="http://schemas.microsoft.com/office/drawing/2014/main" id="{B7648A29-7B51-87CD-3603-F0624DDA8AA3}"/>
              </a:ext>
            </a:extLst>
          </p:cNvPr>
          <p:cNvSpPr txBox="1"/>
          <p:nvPr/>
        </p:nvSpPr>
        <p:spPr>
          <a:xfrm>
            <a:off x="6163056" y="1097280"/>
            <a:ext cx="5669280" cy="5330952"/>
          </a:xfrm>
          <a:prstGeom prst="rect">
            <a:avLst/>
          </a:prstGeom>
        </p:spPr>
        <p:txBody>
          <a:bodyPr vert="horz" lIns="91440" tIns="45720" rIns="91440" bIns="45720" rtlCol="0">
            <a:normAutofit/>
          </a:bodyPr>
          <a:lstStyle/>
          <a:p>
            <a:pPr marL="228600" indent="-228600">
              <a:spcAft>
                <a:spcPts val="1200"/>
              </a:spcAft>
              <a:buFont typeface="Amazon Ember Display"/>
              <a:buChar char="•"/>
            </a:pPr>
            <a:r>
              <a:rPr lang="en-US" sz="2000" dirty="0">
                <a:solidFill>
                  <a:srgbClr val="232F3E"/>
                </a:solidFill>
                <a:effectLst/>
                <a:latin typeface="Amazon Ember display"/>
              </a:rPr>
              <a:t>The Covid period had a positive impact on sales volume, with an increase observed both during and after COVID compared to the pre-COVID period.</a:t>
            </a:r>
            <a:br>
              <a:rPr lang="en-US" sz="2000" dirty="0">
                <a:solidFill>
                  <a:srgbClr val="232F3E"/>
                </a:solidFill>
                <a:effectLst/>
                <a:latin typeface="Amazon Ember display"/>
              </a:rPr>
            </a:br>
            <a:endParaRPr lang="en-US" sz="2000" dirty="0">
              <a:solidFill>
                <a:srgbClr val="232F3E"/>
              </a:solidFill>
              <a:effectLst/>
              <a:latin typeface="Amazon Ember display"/>
            </a:endParaRPr>
          </a:p>
          <a:p>
            <a:pPr marL="228600" indent="-228600">
              <a:spcAft>
                <a:spcPts val="1200"/>
              </a:spcAft>
              <a:buFont typeface="Amazon Ember Display"/>
              <a:buChar char="•"/>
            </a:pPr>
            <a:r>
              <a:rPr lang="en-US" sz="2000" dirty="0">
                <a:solidFill>
                  <a:srgbClr val="232F3E"/>
                </a:solidFill>
                <a:effectLst/>
                <a:latin typeface="Amazon Ember display"/>
              </a:rPr>
              <a:t>Similarly, the Covid period positively influenced housing prices, as prices rose during and after COVID compared to the pre-COVID period.</a:t>
            </a:r>
          </a:p>
        </p:txBody>
      </p:sp>
    </p:spTree>
    <p:extLst>
      <p:ext uri="{BB962C8B-B14F-4D97-AF65-F5344CB8AC3E}">
        <p14:creationId xmlns:p14="http://schemas.microsoft.com/office/powerpoint/2010/main" val="1123929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41F1F-8B6A-4035-24FA-1D674322F74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07DF8-2C32-AE41-A453-438E560BE03D}"/>
              </a:ext>
            </a:extLst>
          </p:cNvPr>
          <p:cNvSpPr>
            <a:spLocks noGrp="1"/>
          </p:cNvSpPr>
          <p:nvPr>
            <p:ph type="sldNum" idx="97"/>
          </p:nvPr>
        </p:nvSpPr>
        <p:spPr/>
        <p:txBody>
          <a:bodyPr/>
          <a:lstStyle/>
          <a:p>
            <a:fld id="{4037B1B0-0345-4E15-985A-6BECCDBE474F}" type="slidenum">
              <a:rPr lang="en-US" smtClean="0"/>
              <a:pPr/>
              <a:t>23</a:t>
            </a:fld>
            <a:endParaRPr lang="en-US" dirty="0"/>
          </a:p>
        </p:txBody>
      </p:sp>
      <p:sp>
        <p:nvSpPr>
          <p:cNvPr id="7" name="Title 2">
            <a:extLst>
              <a:ext uri="{FF2B5EF4-FFF2-40B4-BE49-F238E27FC236}">
                <a16:creationId xmlns:a16="http://schemas.microsoft.com/office/drawing/2014/main" id="{86EE3ADE-33D7-52D5-327F-A58CC5BDDC60}"/>
              </a:ext>
            </a:extLst>
          </p:cNvPr>
          <p:cNvSpPr>
            <a:spLocks noGrp="1"/>
          </p:cNvSpPr>
          <p:nvPr>
            <p:ph type="title" idx="1"/>
          </p:nvPr>
        </p:nvSpPr>
        <p:spPr>
          <a:xfrm>
            <a:off x="365760" y="418059"/>
            <a:ext cx="11466576" cy="289591"/>
          </a:xfrm>
        </p:spPr>
        <p:txBody>
          <a:bodyPr/>
          <a:lstStyle/>
          <a:p>
            <a:r>
              <a:rPr lang="en-US" dirty="0">
                <a:solidFill>
                  <a:schemeClr val="tx1"/>
                </a:solidFill>
                <a:effectLst/>
                <a:latin typeface="Times New Roman" panose="02020603050405020304" pitchFamily="18" charset="0"/>
              </a:rPr>
              <a:t>Covid Impact</a:t>
            </a:r>
            <a:br>
              <a:rPr lang="en-US" dirty="0">
                <a:solidFill>
                  <a:schemeClr val="tx1"/>
                </a:solidFill>
                <a:effectLst/>
                <a:latin typeface="Times New Roman" panose="02020603050405020304" pitchFamily="18" charset="0"/>
              </a:rPr>
            </a:br>
            <a:endParaRPr lang="en-US" dirty="0">
              <a:solidFill>
                <a:schemeClr val="tx1"/>
              </a:solidFill>
              <a:highlight>
                <a:srgbClr val="000000"/>
              </a:highlight>
            </a:endParaRPr>
          </a:p>
        </p:txBody>
      </p:sp>
      <p:sp>
        <p:nvSpPr>
          <p:cNvPr id="3" name="TextBox 2">
            <a:extLst>
              <a:ext uri="{FF2B5EF4-FFF2-40B4-BE49-F238E27FC236}">
                <a16:creationId xmlns:a16="http://schemas.microsoft.com/office/drawing/2014/main" id="{C4BD5BF3-51B8-9BEB-6868-3BCA64251579}"/>
              </a:ext>
            </a:extLst>
          </p:cNvPr>
          <p:cNvSpPr txBox="1"/>
          <p:nvPr/>
        </p:nvSpPr>
        <p:spPr>
          <a:xfrm>
            <a:off x="365760" y="2007958"/>
            <a:ext cx="11142299" cy="3485570"/>
          </a:xfrm>
          <a:prstGeom prst="rect">
            <a:avLst/>
          </a:prstGeom>
          <a:noFill/>
        </p:spPr>
        <p:txBody>
          <a:bodyPr wrap="square" rtlCol="0">
            <a:spAutoFit/>
          </a:bodyPr>
          <a:lstStyle/>
          <a:p>
            <a:pPr>
              <a:spcBef>
                <a:spcPts val="900"/>
              </a:spcBef>
            </a:pPr>
            <a:r>
              <a:rPr lang="en-US" dirty="0">
                <a:solidFill>
                  <a:srgbClr val="0E0E0E"/>
                </a:solidFill>
                <a:latin typeface=".AppleSystemUIFont"/>
              </a:rPr>
              <a:t>1</a:t>
            </a:r>
            <a:r>
              <a:rPr lang="en-US" dirty="0">
                <a:solidFill>
                  <a:srgbClr val="0E0E0E"/>
                </a:solidFill>
                <a:effectLst/>
                <a:latin typeface=".AppleSystemUIFont"/>
              </a:rPr>
              <a:t>. </a:t>
            </a:r>
            <a:r>
              <a:rPr lang="en-US" b="1" dirty="0">
                <a:solidFill>
                  <a:srgbClr val="0E0E0E"/>
                </a:solidFill>
                <a:effectLst/>
                <a:latin typeface=".AppleSystemUIFont"/>
              </a:rPr>
              <a:t>Remote Work and Lifestyle Changes</a:t>
            </a:r>
            <a:r>
              <a:rPr lang="en-US" dirty="0">
                <a:solidFill>
                  <a:srgbClr val="0E0E0E"/>
                </a:solidFill>
                <a:effectLst/>
                <a:latin typeface=".AppleSystemUIFont"/>
              </a:rPr>
              <a:t>: With the shift to remote work, many people sought larger homes with office space or moved from urban areas to suburban or rural locations, increasing housing demand in less densely populated areas.</a:t>
            </a:r>
          </a:p>
          <a:p>
            <a:pPr>
              <a:spcBef>
                <a:spcPts val="900"/>
              </a:spcBef>
            </a:pPr>
            <a:r>
              <a:rPr lang="en-US" dirty="0">
                <a:solidFill>
                  <a:srgbClr val="0E0E0E"/>
                </a:solidFill>
                <a:latin typeface=".AppleSystemUIFont"/>
              </a:rPr>
              <a:t>2</a:t>
            </a:r>
            <a:r>
              <a:rPr lang="en-US" dirty="0">
                <a:solidFill>
                  <a:srgbClr val="0E0E0E"/>
                </a:solidFill>
                <a:effectLst/>
                <a:latin typeface=".AppleSystemUIFont"/>
              </a:rPr>
              <a:t>. </a:t>
            </a:r>
            <a:r>
              <a:rPr lang="en-US" b="1" dirty="0">
                <a:solidFill>
                  <a:srgbClr val="0E0E0E"/>
                </a:solidFill>
                <a:effectLst/>
                <a:latin typeface=".AppleSystemUIFont"/>
              </a:rPr>
              <a:t>Increased Savings and Government Stimulus</a:t>
            </a:r>
            <a:r>
              <a:rPr lang="en-US" dirty="0">
                <a:solidFill>
                  <a:srgbClr val="0E0E0E"/>
                </a:solidFill>
                <a:effectLst/>
                <a:latin typeface=".AppleSystemUIFont"/>
              </a:rPr>
              <a:t>: Lockdowns reduced spending on travel, dining, and entertainment, leading to higher personal savings. Additionally, government stimulus payments provided people with more disposable income, which some used for down payments on homes.</a:t>
            </a:r>
          </a:p>
          <a:p>
            <a:pPr>
              <a:spcBef>
                <a:spcPts val="900"/>
              </a:spcBef>
            </a:pPr>
            <a:r>
              <a:rPr lang="en-US" dirty="0">
                <a:solidFill>
                  <a:srgbClr val="0E0E0E"/>
                </a:solidFill>
                <a:latin typeface=".AppleSystemUIFont"/>
              </a:rPr>
              <a:t>3</a:t>
            </a:r>
            <a:r>
              <a:rPr lang="en-US" dirty="0">
                <a:solidFill>
                  <a:srgbClr val="0E0E0E"/>
                </a:solidFill>
                <a:effectLst/>
                <a:latin typeface=".AppleSystemUIFont"/>
              </a:rPr>
              <a:t>. </a:t>
            </a:r>
            <a:r>
              <a:rPr lang="en-US" b="1" dirty="0">
                <a:solidFill>
                  <a:srgbClr val="0E0E0E"/>
                </a:solidFill>
                <a:effectLst/>
                <a:latin typeface=".AppleSystemUIFont"/>
              </a:rPr>
              <a:t>Supply Chain Disruptions and Construction Delays</a:t>
            </a:r>
            <a:r>
              <a:rPr lang="en-US" dirty="0">
                <a:solidFill>
                  <a:srgbClr val="0E0E0E"/>
                </a:solidFill>
                <a:effectLst/>
                <a:latin typeface=".AppleSystemUIFont"/>
              </a:rPr>
              <a:t>: The supply of new homes slowed due to labor shortages and supply chain issues for construction materials. This limited housing inventory, driving up competition and prices.</a:t>
            </a:r>
          </a:p>
          <a:p>
            <a:pPr>
              <a:spcBef>
                <a:spcPts val="900"/>
              </a:spcBef>
            </a:pPr>
            <a:r>
              <a:rPr lang="en-US" dirty="0">
                <a:solidFill>
                  <a:srgbClr val="0E0E0E"/>
                </a:solidFill>
                <a:latin typeface=".AppleSystemUIFont"/>
              </a:rPr>
              <a:t>4</a:t>
            </a:r>
            <a:r>
              <a:rPr lang="en-US" dirty="0">
                <a:solidFill>
                  <a:srgbClr val="0E0E0E"/>
                </a:solidFill>
                <a:effectLst/>
                <a:latin typeface=".AppleSystemUIFont"/>
              </a:rPr>
              <a:t>. </a:t>
            </a:r>
            <a:r>
              <a:rPr lang="en-US" b="1" dirty="0">
                <a:solidFill>
                  <a:srgbClr val="0E0E0E"/>
                </a:solidFill>
                <a:effectLst/>
                <a:latin typeface=".AppleSystemUIFont"/>
              </a:rPr>
              <a:t>Desire for More Space and Better Living Conditions</a:t>
            </a:r>
            <a:r>
              <a:rPr lang="en-US" dirty="0">
                <a:solidFill>
                  <a:srgbClr val="0E0E0E"/>
                </a:solidFill>
                <a:effectLst/>
                <a:latin typeface=".AppleSystemUIFont"/>
              </a:rPr>
              <a:t>: Quarantine and lockdowns prompted many people to seek larger, more comfortable living spaces, especially with the need for home offices, home gyms, and outdoor space.</a:t>
            </a:r>
          </a:p>
          <a:p>
            <a:endParaRPr lang="en-US" dirty="0"/>
          </a:p>
        </p:txBody>
      </p:sp>
      <p:sp>
        <p:nvSpPr>
          <p:cNvPr id="6" name="TextBox 5">
            <a:extLst>
              <a:ext uri="{FF2B5EF4-FFF2-40B4-BE49-F238E27FC236}">
                <a16:creationId xmlns:a16="http://schemas.microsoft.com/office/drawing/2014/main" id="{1C974A36-DD59-2897-2A6E-36A823E4C96D}"/>
              </a:ext>
            </a:extLst>
          </p:cNvPr>
          <p:cNvSpPr txBox="1"/>
          <p:nvPr/>
        </p:nvSpPr>
        <p:spPr>
          <a:xfrm>
            <a:off x="365760" y="988471"/>
            <a:ext cx="7350884" cy="400110"/>
          </a:xfrm>
          <a:prstGeom prst="rect">
            <a:avLst/>
          </a:prstGeom>
          <a:noFill/>
        </p:spPr>
        <p:txBody>
          <a:bodyPr wrap="square">
            <a:spAutoFit/>
          </a:bodyPr>
          <a:lstStyle/>
          <a:p>
            <a:pPr lvl="0"/>
            <a:r>
              <a:rPr lang="en-US" sz="2000" dirty="0"/>
              <a:t>What reasons boost the housing market?</a:t>
            </a:r>
          </a:p>
        </p:txBody>
      </p:sp>
    </p:spTree>
    <p:extLst>
      <p:ext uri="{BB962C8B-B14F-4D97-AF65-F5344CB8AC3E}">
        <p14:creationId xmlns:p14="http://schemas.microsoft.com/office/powerpoint/2010/main" val="3060779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0296-7A31-1A96-F52C-4114882753C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5A75BC-8DAA-5C81-2BD0-BA99DA32D3C7}"/>
              </a:ext>
            </a:extLst>
          </p:cNvPr>
          <p:cNvSpPr>
            <a:spLocks noGrp="1"/>
          </p:cNvSpPr>
          <p:nvPr>
            <p:ph type="sldNum" idx="97"/>
          </p:nvPr>
        </p:nvSpPr>
        <p:spPr/>
        <p:txBody>
          <a:bodyPr/>
          <a:lstStyle/>
          <a:p>
            <a:fld id="{4037B1B0-0345-4E15-985A-6BECCDBE474F}" type="slidenum">
              <a:rPr lang="en-US" smtClean="0"/>
              <a:pPr/>
              <a:t>24</a:t>
            </a:fld>
            <a:endParaRPr lang="en-US" dirty="0"/>
          </a:p>
        </p:txBody>
      </p:sp>
      <p:sp>
        <p:nvSpPr>
          <p:cNvPr id="7" name="Title 2">
            <a:extLst>
              <a:ext uri="{FF2B5EF4-FFF2-40B4-BE49-F238E27FC236}">
                <a16:creationId xmlns:a16="http://schemas.microsoft.com/office/drawing/2014/main" id="{604FF019-B38E-E028-4778-79D29CD1F483}"/>
              </a:ext>
            </a:extLst>
          </p:cNvPr>
          <p:cNvSpPr>
            <a:spLocks noGrp="1"/>
          </p:cNvSpPr>
          <p:nvPr>
            <p:ph type="title" idx="1"/>
          </p:nvPr>
        </p:nvSpPr>
        <p:spPr>
          <a:xfrm>
            <a:off x="365760" y="418059"/>
            <a:ext cx="11466576" cy="289591"/>
          </a:xfrm>
        </p:spPr>
        <p:txBody>
          <a:bodyPr/>
          <a:lstStyle/>
          <a:p>
            <a:r>
              <a:rPr lang="en-US" sz="2800" dirty="0">
                <a:solidFill>
                  <a:schemeClr val="tx1"/>
                </a:solidFill>
              </a:rPr>
              <a:t>Deployment:</a:t>
            </a:r>
            <a:br>
              <a:rPr lang="en-US" sz="2800" dirty="0">
                <a:solidFill>
                  <a:schemeClr val="tx1"/>
                </a:solidFill>
                <a:effectLst/>
                <a:latin typeface="Times New Roman" panose="02020603050405020304" pitchFamily="18" charset="0"/>
              </a:rPr>
            </a:br>
            <a:endParaRPr lang="en-US" sz="2800" dirty="0">
              <a:solidFill>
                <a:schemeClr val="tx1"/>
              </a:solidFill>
              <a:highlight>
                <a:srgbClr val="000000"/>
              </a:highlight>
            </a:endParaRPr>
          </a:p>
        </p:txBody>
      </p:sp>
      <p:pic>
        <p:nvPicPr>
          <p:cNvPr id="5" name="Picture 4" descr="A screenshot of a house&#10;&#10;Description automatically generated">
            <a:extLst>
              <a:ext uri="{FF2B5EF4-FFF2-40B4-BE49-F238E27FC236}">
                <a16:creationId xmlns:a16="http://schemas.microsoft.com/office/drawing/2014/main" id="{38D18B29-4F7B-79F3-F42B-AC41B4B3C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117" y="707650"/>
            <a:ext cx="9025054" cy="5640659"/>
          </a:xfrm>
          <a:prstGeom prst="rect">
            <a:avLst/>
          </a:prstGeom>
        </p:spPr>
      </p:pic>
    </p:spTree>
    <p:extLst>
      <p:ext uri="{BB962C8B-B14F-4D97-AF65-F5344CB8AC3E}">
        <p14:creationId xmlns:p14="http://schemas.microsoft.com/office/powerpoint/2010/main" val="105517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52F7F-1BFD-6F95-75CF-0310D5E103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8CFD3A-3438-CC68-7871-2A2189F43EAF}"/>
              </a:ext>
            </a:extLst>
          </p:cNvPr>
          <p:cNvSpPr>
            <a:spLocks noGrp="1"/>
          </p:cNvSpPr>
          <p:nvPr>
            <p:ph type="sldNum" idx="97"/>
          </p:nvPr>
        </p:nvSpPr>
        <p:spPr/>
        <p:txBody>
          <a:bodyPr/>
          <a:lstStyle/>
          <a:p>
            <a:fld id="{4037B1B0-0345-4E15-985A-6BECCDBE474F}" type="slidenum">
              <a:rPr lang="en-US" smtClean="0"/>
              <a:pPr/>
              <a:t>25</a:t>
            </a:fld>
            <a:endParaRPr lang="en-US" dirty="0"/>
          </a:p>
        </p:txBody>
      </p:sp>
      <p:sp>
        <p:nvSpPr>
          <p:cNvPr id="7" name="Title 2">
            <a:extLst>
              <a:ext uri="{FF2B5EF4-FFF2-40B4-BE49-F238E27FC236}">
                <a16:creationId xmlns:a16="http://schemas.microsoft.com/office/drawing/2014/main" id="{E758415F-4CF1-93EC-03EB-8B1273B93CCF}"/>
              </a:ext>
            </a:extLst>
          </p:cNvPr>
          <p:cNvSpPr>
            <a:spLocks noGrp="1"/>
          </p:cNvSpPr>
          <p:nvPr>
            <p:ph type="title" idx="1"/>
          </p:nvPr>
        </p:nvSpPr>
        <p:spPr>
          <a:xfrm>
            <a:off x="365760" y="418059"/>
            <a:ext cx="11466576" cy="289591"/>
          </a:xfrm>
        </p:spPr>
        <p:txBody>
          <a:bodyPr/>
          <a:lstStyle/>
          <a:p>
            <a:r>
              <a:rPr lang="en-US" sz="2800" dirty="0">
                <a:solidFill>
                  <a:schemeClr val="tx1"/>
                </a:solidFill>
              </a:rPr>
              <a:t>Deployment:</a:t>
            </a:r>
            <a:br>
              <a:rPr lang="en-US" sz="2800" dirty="0">
                <a:solidFill>
                  <a:schemeClr val="tx1"/>
                </a:solidFill>
                <a:effectLst/>
                <a:latin typeface="Times New Roman" panose="02020603050405020304" pitchFamily="18" charset="0"/>
              </a:rPr>
            </a:br>
            <a:endParaRPr lang="en-US" sz="2800" dirty="0">
              <a:solidFill>
                <a:schemeClr val="tx1"/>
              </a:solidFill>
              <a:highlight>
                <a:srgbClr val="000000"/>
              </a:highlight>
            </a:endParaRPr>
          </a:p>
        </p:txBody>
      </p:sp>
      <p:pic>
        <p:nvPicPr>
          <p:cNvPr id="4" name="Picture 3" descr="A screenshot of a computer&#10;&#10;Description automatically generated">
            <a:extLst>
              <a:ext uri="{FF2B5EF4-FFF2-40B4-BE49-F238E27FC236}">
                <a16:creationId xmlns:a16="http://schemas.microsoft.com/office/drawing/2014/main" id="{B7BEBE53-DE51-2462-A795-F03DB91A7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689" y="707649"/>
            <a:ext cx="8914062" cy="5571289"/>
          </a:xfrm>
          <a:prstGeom prst="rect">
            <a:avLst/>
          </a:prstGeom>
        </p:spPr>
      </p:pic>
    </p:spTree>
    <p:extLst>
      <p:ext uri="{BB962C8B-B14F-4D97-AF65-F5344CB8AC3E}">
        <p14:creationId xmlns:p14="http://schemas.microsoft.com/office/powerpoint/2010/main" val="1963850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1E001-462E-A69B-D9D7-D7A117C9E31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39BB16-9FE0-C9BA-3DB1-B8CF61FF427D}"/>
              </a:ext>
            </a:extLst>
          </p:cNvPr>
          <p:cNvSpPr>
            <a:spLocks noGrp="1"/>
          </p:cNvSpPr>
          <p:nvPr>
            <p:ph type="sldNum" idx="97"/>
          </p:nvPr>
        </p:nvSpPr>
        <p:spPr/>
        <p:txBody>
          <a:bodyPr/>
          <a:lstStyle/>
          <a:p>
            <a:fld id="{4037B1B0-0345-4E15-985A-6BECCDBE474F}" type="slidenum">
              <a:rPr lang="en-US" smtClean="0"/>
              <a:pPr/>
              <a:t>26</a:t>
            </a:fld>
            <a:endParaRPr lang="en-US" dirty="0"/>
          </a:p>
        </p:txBody>
      </p:sp>
      <p:sp>
        <p:nvSpPr>
          <p:cNvPr id="7" name="Title 2">
            <a:extLst>
              <a:ext uri="{FF2B5EF4-FFF2-40B4-BE49-F238E27FC236}">
                <a16:creationId xmlns:a16="http://schemas.microsoft.com/office/drawing/2014/main" id="{7ABF62FC-3BCC-14AB-B440-055F52D961E3}"/>
              </a:ext>
            </a:extLst>
          </p:cNvPr>
          <p:cNvSpPr>
            <a:spLocks noGrp="1"/>
          </p:cNvSpPr>
          <p:nvPr>
            <p:ph type="title" idx="1"/>
          </p:nvPr>
        </p:nvSpPr>
        <p:spPr>
          <a:xfrm>
            <a:off x="365760" y="418059"/>
            <a:ext cx="11466576" cy="289591"/>
          </a:xfrm>
        </p:spPr>
        <p:txBody>
          <a:bodyPr/>
          <a:lstStyle/>
          <a:p>
            <a:r>
              <a:rPr lang="en-US" sz="2800" dirty="0">
                <a:solidFill>
                  <a:schemeClr val="tx1"/>
                </a:solidFill>
                <a:effectLst/>
                <a:latin typeface="Times New Roman" panose="02020603050405020304" pitchFamily="18" charset="0"/>
              </a:rPr>
              <a:t>Conclusion</a:t>
            </a:r>
            <a:br>
              <a:rPr lang="en-US" sz="2800" dirty="0">
                <a:solidFill>
                  <a:schemeClr val="tx1"/>
                </a:solidFill>
                <a:effectLst/>
                <a:latin typeface="Times New Roman" panose="02020603050405020304" pitchFamily="18" charset="0"/>
              </a:rPr>
            </a:br>
            <a:endParaRPr lang="en-US" sz="2800" dirty="0">
              <a:solidFill>
                <a:schemeClr val="tx1"/>
              </a:solidFill>
              <a:highlight>
                <a:srgbClr val="000000"/>
              </a:highlight>
            </a:endParaRPr>
          </a:p>
        </p:txBody>
      </p:sp>
      <p:sp>
        <p:nvSpPr>
          <p:cNvPr id="3" name="TextBox 2">
            <a:extLst>
              <a:ext uri="{FF2B5EF4-FFF2-40B4-BE49-F238E27FC236}">
                <a16:creationId xmlns:a16="http://schemas.microsoft.com/office/drawing/2014/main" id="{6D094279-C6F9-AFE6-75D6-AF6B02837B0A}"/>
              </a:ext>
            </a:extLst>
          </p:cNvPr>
          <p:cNvSpPr txBox="1"/>
          <p:nvPr/>
        </p:nvSpPr>
        <p:spPr>
          <a:xfrm>
            <a:off x="1650380" y="2252546"/>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D569AB72-F1DB-1FFE-DB5C-E00FE1869269}"/>
              </a:ext>
            </a:extLst>
          </p:cNvPr>
          <p:cNvSpPr txBox="1"/>
          <p:nvPr/>
        </p:nvSpPr>
        <p:spPr>
          <a:xfrm>
            <a:off x="365760" y="867551"/>
            <a:ext cx="11826240" cy="1754326"/>
          </a:xfrm>
          <a:prstGeom prst="rect">
            <a:avLst/>
          </a:prstGeom>
          <a:noFill/>
        </p:spPr>
        <p:txBody>
          <a:bodyPr wrap="square">
            <a:spAutoFit/>
          </a:bodyPr>
          <a:lstStyle/>
          <a:p>
            <a:r>
              <a:rPr lang="en-US" dirty="0">
                <a:solidFill>
                  <a:srgbClr val="0E0E0E"/>
                </a:solidFill>
                <a:effectLst/>
                <a:latin typeface=".AppleSystemUIFont"/>
              </a:rPr>
              <a:t>This project analyzed key factors influencing residential property prices, especially during the COVID-19 pandemic. Using CAMA data and CRISP-DM methodology, it identified the impact of property features, location, and pandemic-driven lifestyle changes. Linear regression models with predictors like bedrooms, bathrooms, and gross building area improved prediction accuracy. The analysis revealed rising prices during and after COVID, driven by increased demand for larger homes and supply chain issues. The project highlights the power of data-driven insights for real estate stakeholders to adapt to changing market trends.</a:t>
            </a:r>
          </a:p>
        </p:txBody>
      </p:sp>
      <p:pic>
        <p:nvPicPr>
          <p:cNvPr id="8" name="Picture 7">
            <a:extLst>
              <a:ext uri="{FF2B5EF4-FFF2-40B4-BE49-F238E27FC236}">
                <a16:creationId xmlns:a16="http://schemas.microsoft.com/office/drawing/2014/main" id="{5EEAB754-884D-148A-7D4B-CD6DF163B344}"/>
              </a:ext>
            </a:extLst>
          </p:cNvPr>
          <p:cNvPicPr>
            <a:picLocks noChangeAspect="1"/>
          </p:cNvPicPr>
          <p:nvPr/>
        </p:nvPicPr>
        <p:blipFill rotWithShape="1">
          <a:blip r:embed="rId3">
            <a:alphaModFix amt="97000"/>
            <a:extLst>
              <a:ext uri="{BEBA8EAE-BF5A-486C-A8C5-ECC9F3942E4B}">
                <a14:imgProps xmlns:a14="http://schemas.microsoft.com/office/drawing/2010/main">
                  <a14:imgLayer r:embed="rId4">
                    <a14:imgEffect>
                      <a14:sharpenSoften amount="100000"/>
                    </a14:imgEffect>
                  </a14:imgLayer>
                </a14:imgProps>
              </a:ext>
            </a:extLst>
          </a:blip>
          <a:srcRect/>
          <a:stretch/>
        </p:blipFill>
        <p:spPr>
          <a:xfrm>
            <a:off x="293449" y="2860519"/>
            <a:ext cx="3083323" cy="3083323"/>
          </a:xfrm>
          <a:prstGeom prst="rect">
            <a:avLst/>
          </a:prstGeom>
          <a:scene3d>
            <a:camera prst="orthographicFront">
              <a:rot lat="0" lon="20999997" rev="0"/>
            </a:camera>
            <a:lightRig rig="threePt" dir="t"/>
          </a:scene3d>
          <a:sp3d prstMaterial="powder">
            <a:bevelT prst="convex"/>
          </a:sp3d>
        </p:spPr>
      </p:pic>
      <p:sp>
        <p:nvSpPr>
          <p:cNvPr id="4" name="TextBox 3">
            <a:extLst>
              <a:ext uri="{FF2B5EF4-FFF2-40B4-BE49-F238E27FC236}">
                <a16:creationId xmlns:a16="http://schemas.microsoft.com/office/drawing/2014/main" id="{09667543-6433-F226-09E5-6F79C2E8062A}"/>
              </a:ext>
            </a:extLst>
          </p:cNvPr>
          <p:cNvSpPr txBox="1"/>
          <p:nvPr/>
        </p:nvSpPr>
        <p:spPr>
          <a:xfrm>
            <a:off x="3746809" y="3713357"/>
            <a:ext cx="6725944" cy="646331"/>
          </a:xfrm>
          <a:prstGeom prst="rect">
            <a:avLst/>
          </a:prstGeom>
          <a:noFill/>
        </p:spPr>
        <p:txBody>
          <a:bodyPr wrap="none" rtlCol="0">
            <a:spAutoFit/>
          </a:bodyPr>
          <a:lstStyle/>
          <a:p>
            <a:r>
              <a:rPr lang="en-US" dirty="0" err="1"/>
              <a:t>Github</a:t>
            </a:r>
            <a:r>
              <a:rPr lang="en-US" dirty="0"/>
              <a:t> link: </a:t>
            </a:r>
            <a:r>
              <a:rPr lang="en-US" dirty="0">
                <a:hlinkClick r:id="rId5"/>
              </a:rPr>
              <a:t>https://github.com/siddureddy-DS/Team08-DSCI-6007-01</a:t>
            </a:r>
            <a:endParaRPr lang="en-US" dirty="0"/>
          </a:p>
          <a:p>
            <a:r>
              <a:rPr lang="en-US" dirty="0"/>
              <a:t> </a:t>
            </a:r>
          </a:p>
        </p:txBody>
      </p:sp>
    </p:spTree>
    <p:extLst>
      <p:ext uri="{BB962C8B-B14F-4D97-AF65-F5344CB8AC3E}">
        <p14:creationId xmlns:p14="http://schemas.microsoft.com/office/powerpoint/2010/main" val="712935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9949C-AF9B-8107-D70C-3CA3298D232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C5F86D-8CEE-2308-6C80-646FE7F1BC24}"/>
              </a:ext>
            </a:extLst>
          </p:cNvPr>
          <p:cNvSpPr>
            <a:spLocks noGrp="1"/>
          </p:cNvSpPr>
          <p:nvPr>
            <p:ph type="sldNum" idx="97"/>
          </p:nvPr>
        </p:nvSpPr>
        <p:spPr/>
        <p:txBody>
          <a:bodyPr/>
          <a:lstStyle/>
          <a:p>
            <a:fld id="{4037B1B0-0345-4E15-985A-6BECCDBE474F}" type="slidenum">
              <a:rPr lang="en-US" smtClean="0"/>
              <a:pPr/>
              <a:t>27</a:t>
            </a:fld>
            <a:endParaRPr lang="en-US" dirty="0"/>
          </a:p>
        </p:txBody>
      </p:sp>
      <p:sp>
        <p:nvSpPr>
          <p:cNvPr id="7" name="Title 2">
            <a:extLst>
              <a:ext uri="{FF2B5EF4-FFF2-40B4-BE49-F238E27FC236}">
                <a16:creationId xmlns:a16="http://schemas.microsoft.com/office/drawing/2014/main" id="{225E4872-F9AD-7DBE-5654-9B1793F7CD53}"/>
              </a:ext>
            </a:extLst>
          </p:cNvPr>
          <p:cNvSpPr>
            <a:spLocks noGrp="1"/>
          </p:cNvSpPr>
          <p:nvPr>
            <p:ph type="title" idx="1"/>
          </p:nvPr>
        </p:nvSpPr>
        <p:spPr>
          <a:xfrm>
            <a:off x="365760" y="418059"/>
            <a:ext cx="11466576" cy="289591"/>
          </a:xfrm>
        </p:spPr>
        <p:txBody>
          <a:bodyPr/>
          <a:lstStyle/>
          <a:p>
            <a:r>
              <a:rPr lang="en-US" sz="2800" dirty="0">
                <a:solidFill>
                  <a:schemeClr val="tx1"/>
                </a:solidFill>
              </a:rPr>
              <a:t>Reference:</a:t>
            </a:r>
            <a:br>
              <a:rPr lang="en-US" sz="2800" dirty="0">
                <a:solidFill>
                  <a:schemeClr val="tx1"/>
                </a:solidFill>
                <a:effectLst/>
                <a:latin typeface="Times New Roman" panose="02020603050405020304" pitchFamily="18" charset="0"/>
              </a:rPr>
            </a:br>
            <a:endParaRPr lang="en-US" sz="2800" dirty="0">
              <a:solidFill>
                <a:schemeClr val="tx1"/>
              </a:solidFill>
              <a:highlight>
                <a:srgbClr val="000000"/>
              </a:highlight>
            </a:endParaRPr>
          </a:p>
        </p:txBody>
      </p:sp>
      <p:sp>
        <p:nvSpPr>
          <p:cNvPr id="12" name="TextBox 11">
            <a:extLst>
              <a:ext uri="{FF2B5EF4-FFF2-40B4-BE49-F238E27FC236}">
                <a16:creationId xmlns:a16="http://schemas.microsoft.com/office/drawing/2014/main" id="{C5C4B3DA-DCCF-C15C-07C5-3717AB9B777F}"/>
              </a:ext>
            </a:extLst>
          </p:cNvPr>
          <p:cNvSpPr txBox="1"/>
          <p:nvPr/>
        </p:nvSpPr>
        <p:spPr>
          <a:xfrm>
            <a:off x="365760" y="892098"/>
            <a:ext cx="9625733" cy="4431983"/>
          </a:xfrm>
          <a:prstGeom prst="rect">
            <a:avLst/>
          </a:prstGeom>
          <a:noFill/>
        </p:spPr>
        <p:txBody>
          <a:bodyPr wrap="square">
            <a:spAutoFit/>
          </a:bodyPr>
          <a:lstStyle/>
          <a:p>
            <a:pPr marL="342900" indent="-342900">
              <a:spcBef>
                <a:spcPts val="900"/>
              </a:spcBef>
              <a:buAutoNum type="arabicPeriod"/>
            </a:pPr>
            <a:r>
              <a:rPr lang="en-US" dirty="0" err="1">
                <a:solidFill>
                  <a:srgbClr val="0E0E0E"/>
                </a:solidFill>
                <a:effectLst/>
                <a:latin typeface=".AppleSystemUIFont"/>
              </a:rPr>
              <a:t>Dabreo</a:t>
            </a:r>
            <a:r>
              <a:rPr lang="en-US" dirty="0">
                <a:solidFill>
                  <a:srgbClr val="0E0E0E"/>
                </a:solidFill>
                <a:effectLst/>
                <a:latin typeface=".AppleSystemUIFont"/>
              </a:rPr>
              <a:t>, S., Rodrigues, S., Rodrigues, V., &amp; Shah, P. (2021). Real estate price prediction. </a:t>
            </a:r>
            <a:r>
              <a:rPr lang="en-US" i="1" dirty="0">
                <a:solidFill>
                  <a:srgbClr val="0E0E0E"/>
                </a:solidFill>
                <a:effectLst/>
                <a:latin typeface=".AppleSystemUIFont"/>
              </a:rPr>
              <a:t>International Journal of Engineering Research &amp; Technology</a:t>
            </a:r>
            <a:r>
              <a:rPr lang="en-US" dirty="0">
                <a:solidFill>
                  <a:srgbClr val="0E0E0E"/>
                </a:solidFill>
                <a:effectLst/>
                <a:latin typeface=".AppleSystemUIFont"/>
              </a:rPr>
              <a:t>, 10(4). </a:t>
            </a:r>
            <a:r>
              <a:rPr lang="en-US" dirty="0">
                <a:solidFill>
                  <a:srgbClr val="0E0E0E"/>
                </a:solidFill>
                <a:effectLst/>
                <a:latin typeface=".AppleSystemUIFont"/>
                <a:hlinkClick r:id="rId3"/>
              </a:rPr>
              <a:t>https://www.ijert.org/research/real-estate-price-prediction-IJERTV10IS040322.pdf</a:t>
            </a:r>
            <a:endParaRPr lang="en-US" dirty="0">
              <a:solidFill>
                <a:srgbClr val="0E0E0E"/>
              </a:solidFill>
              <a:effectLst/>
              <a:latin typeface=".AppleSystemUIFont"/>
            </a:endParaRPr>
          </a:p>
          <a:p>
            <a:pPr marL="342900" indent="-342900">
              <a:spcBef>
                <a:spcPts val="900"/>
              </a:spcBef>
              <a:buAutoNum type="arabicPeriod"/>
            </a:pPr>
            <a:r>
              <a:rPr lang="en-US" dirty="0"/>
              <a:t>Akshay Babu, Dr. Anjana S Chandran , "Literature Review on Real Estate Value Prediction Using Machine Learning" , International Journal of Computer Science and Mobile Applications, Vol: 7 Issue: 3, 2019</a:t>
            </a:r>
            <a:endParaRPr lang="en-US" dirty="0">
              <a:solidFill>
                <a:srgbClr val="0E0E0E"/>
              </a:solidFill>
              <a:latin typeface=".AppleSystemUIFont"/>
            </a:endParaRPr>
          </a:p>
          <a:p>
            <a:pPr marL="342900" indent="-342900">
              <a:spcBef>
                <a:spcPts val="900"/>
              </a:spcBef>
              <a:buAutoNum type="arabicPeriod"/>
            </a:pPr>
            <a:r>
              <a:rPr lang="en-US" dirty="0">
                <a:solidFill>
                  <a:srgbClr val="0E0E0E"/>
                </a:solidFill>
                <a:effectLst/>
                <a:latin typeface=".AppleSystemUIFont"/>
              </a:rPr>
              <a:t> </a:t>
            </a:r>
            <a:r>
              <a:rPr lang="en-US" dirty="0" err="1">
                <a:solidFill>
                  <a:srgbClr val="0E0E0E"/>
                </a:solidFill>
                <a:effectLst/>
                <a:latin typeface=".AppleSystemUIFont"/>
              </a:rPr>
              <a:t>Géron</a:t>
            </a:r>
            <a:r>
              <a:rPr lang="en-US" dirty="0">
                <a:solidFill>
                  <a:srgbClr val="0E0E0E"/>
                </a:solidFill>
                <a:effectLst/>
                <a:latin typeface=".AppleSystemUIFont"/>
              </a:rPr>
              <a:t>, A. (2019). </a:t>
            </a:r>
            <a:r>
              <a:rPr lang="en-US" i="1" dirty="0">
                <a:solidFill>
                  <a:srgbClr val="0E0E0E"/>
                </a:solidFill>
                <a:effectLst/>
                <a:latin typeface=".AppleSystemUIFont"/>
              </a:rPr>
              <a:t>Hands-on machine learning with Scikit-Learn, </a:t>
            </a:r>
            <a:r>
              <a:rPr lang="en-US" i="1" dirty="0" err="1">
                <a:solidFill>
                  <a:srgbClr val="0E0E0E"/>
                </a:solidFill>
                <a:effectLst/>
                <a:latin typeface=".AppleSystemUIFont"/>
              </a:rPr>
              <a:t>Keras</a:t>
            </a:r>
            <a:r>
              <a:rPr lang="en-US" i="1" dirty="0">
                <a:solidFill>
                  <a:srgbClr val="0E0E0E"/>
                </a:solidFill>
                <a:effectLst/>
                <a:latin typeface=".AppleSystemUIFont"/>
              </a:rPr>
              <a:t>, and TensorFlow</a:t>
            </a:r>
            <a:r>
              <a:rPr lang="en-US" dirty="0">
                <a:solidFill>
                  <a:srgbClr val="0E0E0E"/>
                </a:solidFill>
                <a:effectLst/>
                <a:latin typeface=".AppleSystemUIFont"/>
              </a:rPr>
              <a:t> (2nd ed.). O’Reilly Media. ISBN: 978-1-492-03264-9.</a:t>
            </a:r>
            <a:endParaRPr lang="en-US" dirty="0">
              <a:latin typeface="Open Sans"/>
              <a:ea typeface="Open Sans"/>
              <a:cs typeface="Open Sans"/>
            </a:endParaRPr>
          </a:p>
          <a:p>
            <a:pPr marL="342900" indent="-342900">
              <a:spcBef>
                <a:spcPts val="900"/>
              </a:spcBef>
              <a:buAutoNum type="arabicPeriod"/>
            </a:pPr>
            <a:r>
              <a:rPr lang="en-US" dirty="0">
                <a:solidFill>
                  <a:srgbClr val="0E0E0E"/>
                </a:solidFill>
                <a:effectLst/>
                <a:latin typeface=".AppleSystemUIFont"/>
              </a:rPr>
              <a:t>Duca, J. V., &amp; Murphy, A. (2021). Why house prices surged as the COVID-19 pandemic took hold. </a:t>
            </a:r>
            <a:r>
              <a:rPr lang="en-US" i="1" dirty="0">
                <a:solidFill>
                  <a:srgbClr val="0E0E0E"/>
                </a:solidFill>
                <a:effectLst/>
                <a:latin typeface=".AppleSystemUIFont"/>
              </a:rPr>
              <a:t>Federal Reserve Bank of Dallas</a:t>
            </a:r>
            <a:r>
              <a:rPr lang="en-US" dirty="0">
                <a:solidFill>
                  <a:srgbClr val="0E0E0E"/>
                </a:solidFill>
                <a:effectLst/>
                <a:latin typeface=".AppleSystemUIFont"/>
              </a:rPr>
              <a:t>. </a:t>
            </a:r>
            <a:r>
              <a:rPr lang="en-US" dirty="0">
                <a:solidFill>
                  <a:srgbClr val="0E0E0E"/>
                </a:solidFill>
                <a:effectLst/>
                <a:latin typeface=".AppleSystemUIFont"/>
                <a:hlinkClick r:id="rId4"/>
              </a:rPr>
              <a:t>https://www.dallasfed.org/research/economics/2021/1228</a:t>
            </a:r>
            <a:endParaRPr lang="en-US" dirty="0">
              <a:solidFill>
                <a:srgbClr val="0E0E0E"/>
              </a:solidFill>
              <a:latin typeface=".AppleSystemUIFont"/>
            </a:endParaRPr>
          </a:p>
          <a:p>
            <a:pPr marL="342900" indent="-342900">
              <a:spcBef>
                <a:spcPts val="900"/>
              </a:spcBef>
              <a:buAutoNum type="arabicPeriod"/>
            </a:pPr>
            <a:r>
              <a:rPr lang="en-US" dirty="0">
                <a:solidFill>
                  <a:srgbClr val="0E0E0E"/>
                </a:solidFill>
                <a:effectLst/>
                <a:latin typeface=".AppleSystemUIFont"/>
              </a:rPr>
              <a:t>Schwartz, A. E., &amp; Wachter, S. (2022). COVID-19’s impacts on housing markets: Introduction. </a:t>
            </a:r>
            <a:r>
              <a:rPr lang="en-US" i="1" dirty="0">
                <a:solidFill>
                  <a:srgbClr val="0E0E0E"/>
                </a:solidFill>
                <a:effectLst/>
                <a:latin typeface=".AppleSystemUIFont"/>
              </a:rPr>
              <a:t>Journal of Housing Economics</a:t>
            </a:r>
            <a:r>
              <a:rPr lang="en-US" dirty="0">
                <a:solidFill>
                  <a:srgbClr val="0E0E0E"/>
                </a:solidFill>
                <a:effectLst/>
                <a:latin typeface=".AppleSystemUIFont"/>
              </a:rPr>
              <a:t>.</a:t>
            </a:r>
          </a:p>
          <a:p>
            <a:pPr marL="0" indent="0">
              <a:buNone/>
            </a:pPr>
            <a:br>
              <a:rPr lang="en-US" sz="1800" dirty="0"/>
            </a:br>
            <a:endParaRPr lang="en-US" sz="1800" dirty="0">
              <a:cs typeface="Calibri" panose="020F0502020204030204"/>
            </a:endParaRPr>
          </a:p>
        </p:txBody>
      </p:sp>
    </p:spTree>
    <p:extLst>
      <p:ext uri="{BB962C8B-B14F-4D97-AF65-F5344CB8AC3E}">
        <p14:creationId xmlns:p14="http://schemas.microsoft.com/office/powerpoint/2010/main" val="16426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dirty="0"/>
              <a:t>Thank you</a:t>
            </a:r>
          </a:p>
        </p:txBody>
      </p:sp>
    </p:spTree>
    <p:extLst>
      <p:ext uri="{BB962C8B-B14F-4D97-AF65-F5344CB8AC3E}">
        <p14:creationId xmlns:p14="http://schemas.microsoft.com/office/powerpoint/2010/main" val="122545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FE003-6AD5-7595-6243-CB726524545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672523-ABA1-74A6-B909-31ACC96E896F}"/>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009FA6EE-2FCB-CC88-A106-C63F431AC43B}"/>
              </a:ext>
            </a:extLst>
          </p:cNvPr>
          <p:cNvSpPr>
            <a:spLocks noGrp="1"/>
          </p:cNvSpPr>
          <p:nvPr>
            <p:ph type="title" idx="1"/>
          </p:nvPr>
        </p:nvSpPr>
        <p:spPr/>
        <p:txBody>
          <a:bodyPr/>
          <a:lstStyle/>
          <a:p>
            <a:r>
              <a:rPr lang="en-US" dirty="0"/>
              <a:t>Business scenario overview</a:t>
            </a:r>
          </a:p>
        </p:txBody>
      </p:sp>
      <p:sp>
        <p:nvSpPr>
          <p:cNvPr id="4" name="Content Placeholder 3">
            <a:extLst>
              <a:ext uri="{FF2B5EF4-FFF2-40B4-BE49-F238E27FC236}">
                <a16:creationId xmlns:a16="http://schemas.microsoft.com/office/drawing/2014/main" id="{0A62657D-E9F6-9C9F-B605-0E4E0CEA08FA}"/>
              </a:ext>
            </a:extLst>
          </p:cNvPr>
          <p:cNvSpPr>
            <a:spLocks noGrp="1"/>
          </p:cNvSpPr>
          <p:nvPr>
            <p:ph idx="2"/>
          </p:nvPr>
        </p:nvSpPr>
        <p:spPr>
          <a:xfrm>
            <a:off x="5664820" y="1097280"/>
            <a:ext cx="6167516" cy="5330952"/>
          </a:xfrm>
        </p:spPr>
        <p:txBody>
          <a:bodyPr>
            <a:normAutofit/>
          </a:bodyPr>
          <a:lstStyle/>
          <a:p>
            <a:pPr marL="0" indent="0">
              <a:buNone/>
            </a:pPr>
            <a:r>
              <a:rPr lang="en-US" sz="2000" dirty="0">
                <a:solidFill>
                  <a:srgbClr val="0E0E0E"/>
                </a:solidFill>
                <a:effectLst/>
                <a:latin typeface="+mn-lt"/>
              </a:rPr>
              <a:t>The residential real estate market has traditionally been driven by factors such as property size, amenities, location, and neighborhood characteristics. However, the COVID-19 pandemic has introduced new dynamics that have significantly shifted buyer and investor preferences. Remote work, the desire for suburban living, and the need for proximity to health facilities, parks, and recreational spaces have altered property demand. This shift presents both a challenge and an opportunity for real estate developers, investors, and policymakers to align their offerings with changing consumer needs. Failure to adapt to these trends could result in a loss of market relevance, while proactive adaptation could unlock new growth opportunities in emerging residential markets.</a:t>
            </a:r>
          </a:p>
          <a:p>
            <a:pPr marL="0" indent="0">
              <a:buNone/>
            </a:pPr>
            <a:endParaRPr lang="en-US" dirty="0">
              <a:latin typeface="+mn-lt"/>
            </a:endParaRPr>
          </a:p>
          <a:p>
            <a:pPr marL="0" indent="0">
              <a:buNone/>
            </a:pPr>
            <a:endParaRPr lang="en-US" dirty="0">
              <a:latin typeface="+mn-lt"/>
            </a:endParaRPr>
          </a:p>
        </p:txBody>
      </p:sp>
      <p:pic>
        <p:nvPicPr>
          <p:cNvPr id="5" name="Graphic 4" descr="House">
            <a:extLst>
              <a:ext uri="{FF2B5EF4-FFF2-40B4-BE49-F238E27FC236}">
                <a16:creationId xmlns:a16="http://schemas.microsoft.com/office/drawing/2014/main" id="{56312CFA-3C67-2465-5306-CDB51E4B2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830" y="1893124"/>
            <a:ext cx="3071752" cy="3071752"/>
          </a:xfrm>
          <a:prstGeom prst="rect">
            <a:avLst/>
          </a:prstGeom>
        </p:spPr>
      </p:pic>
    </p:spTree>
    <p:extLst>
      <p:ext uri="{BB962C8B-B14F-4D97-AF65-F5344CB8AC3E}">
        <p14:creationId xmlns:p14="http://schemas.microsoft.com/office/powerpoint/2010/main" val="566988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a:xfrm>
            <a:off x="5736336" y="1467298"/>
            <a:ext cx="6096000" cy="5330952"/>
          </a:xfrm>
        </p:spPr>
        <p:txBody>
          <a:bodyPr>
            <a:normAutofit/>
          </a:bodyPr>
          <a:lstStyle/>
          <a:p>
            <a:pPr marL="0" indent="0">
              <a:buNone/>
            </a:pPr>
            <a:r>
              <a:rPr lang="en-US" sz="2000" dirty="0">
                <a:effectLst/>
              </a:rPr>
              <a:t>This project aims to identify the key factors influencing residential property prices, including the impact of COVID-19, using the CAMA dataset from Open Data DC. By employing the CRISP-DM methodology, the project will explore property characteristics, neighborhood factors, and proximity to city centers to analyze price variations. Multilevel modeling will be used to evaluate differences in residential complexes while answering specific questions on gross building area changes, the impact of COVID-19, and correlations between bedrooms and sale prices. The project will leverage data science tools and GitHub for collaboration to derive actionable insights.</a:t>
            </a:r>
          </a:p>
          <a:p>
            <a:pPr marL="0" indent="0">
              <a:buNone/>
            </a:pPr>
            <a:endParaRPr lang="en-US" sz="2000" dirty="0"/>
          </a:p>
        </p:txBody>
      </p:sp>
      <p:pic>
        <p:nvPicPr>
          <p:cNvPr id="5" name="Graphic 4" descr="House">
            <a:extLst>
              <a:ext uri="{FF2B5EF4-FFF2-40B4-BE49-F238E27FC236}">
                <a16:creationId xmlns:a16="http://schemas.microsoft.com/office/drawing/2014/main" id="{948D4BFE-C25F-58B0-D95E-B11D09112C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669" y="1893124"/>
            <a:ext cx="3071752" cy="3071752"/>
          </a:xfrm>
          <a:prstGeom prst="rect">
            <a:avLst/>
          </a:prstGeom>
        </p:spPr>
      </p:pic>
    </p:spTree>
    <p:extLst>
      <p:ext uri="{BB962C8B-B14F-4D97-AF65-F5344CB8AC3E}">
        <p14:creationId xmlns:p14="http://schemas.microsoft.com/office/powerpoint/2010/main" val="692930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235131" y="520389"/>
            <a:ext cx="11466576" cy="289591"/>
          </a:xfrm>
        </p:spPr>
        <p:txBody>
          <a:bodyPr/>
          <a:lstStyle/>
          <a:p>
            <a:br>
              <a:rPr lang="en-US" sz="2800" dirty="0">
                <a:latin typeface="+mn-lt"/>
              </a:rPr>
            </a:br>
            <a:r>
              <a:rPr lang="en-US" sz="2800" dirty="0">
                <a:ln w="0"/>
                <a:effectLst>
                  <a:outerShdw blurRad="38100" dist="19050" dir="2700000" algn="tl" rotWithShape="0">
                    <a:schemeClr val="dk1">
                      <a:alpha val="40000"/>
                    </a:schemeClr>
                  </a:outerShdw>
                </a:effectLst>
                <a:latin typeface="+mn-lt"/>
                <a:ea typeface="+mj-ea"/>
                <a:cs typeface="+mj-cs"/>
              </a:rPr>
              <a:t>CRISP</a:t>
            </a:r>
            <a:r>
              <a:rPr lang="en-US" sz="2800" b="0" cap="none" spc="0" dirty="0">
                <a:ln w="0"/>
                <a:effectLst>
                  <a:outerShdw blurRad="38100" dist="19050" dir="2700000" algn="tl" rotWithShape="0">
                    <a:schemeClr val="dk1">
                      <a:alpha val="40000"/>
                    </a:schemeClr>
                  </a:outerShdw>
                </a:effectLst>
                <a:latin typeface="+mn-lt"/>
                <a:ea typeface="+mj-ea"/>
                <a:cs typeface="+mj-cs"/>
              </a:rPr>
              <a:t>-DM </a:t>
            </a:r>
            <a:r>
              <a:rPr lang="en-US" sz="2800" dirty="0">
                <a:ln w="0"/>
                <a:effectLst>
                  <a:outerShdw blurRad="38100" dist="19050" dir="2700000" algn="tl" rotWithShape="0">
                    <a:schemeClr val="dk1">
                      <a:alpha val="40000"/>
                    </a:schemeClr>
                  </a:outerShdw>
                </a:effectLst>
                <a:latin typeface="+mn-lt"/>
                <a:ea typeface="+mj-ea"/>
                <a:cs typeface="+mj-cs"/>
              </a:rPr>
              <a:t>M</a:t>
            </a:r>
            <a:r>
              <a:rPr lang="en-US" sz="2800" b="0" cap="none" spc="0" dirty="0">
                <a:ln w="0"/>
                <a:effectLst>
                  <a:outerShdw blurRad="38100" dist="19050" dir="2700000" algn="tl" rotWithShape="0">
                    <a:schemeClr val="dk1">
                      <a:alpha val="40000"/>
                    </a:schemeClr>
                  </a:outerShdw>
                </a:effectLst>
                <a:latin typeface="+mn-lt"/>
                <a:ea typeface="+mj-ea"/>
                <a:cs typeface="+mj-cs"/>
              </a:rPr>
              <a:t>ethodology</a:t>
            </a:r>
            <a:br>
              <a:rPr lang="en-US" sz="2800" b="0" cap="none" spc="0" dirty="0">
                <a:ln w="0"/>
                <a:effectLst>
                  <a:outerShdw blurRad="38100" dist="19050" dir="2700000" algn="tl" rotWithShape="0">
                    <a:schemeClr val="dk1">
                      <a:alpha val="40000"/>
                    </a:schemeClr>
                  </a:outerShdw>
                </a:effectLst>
                <a:latin typeface="+mn-lt"/>
                <a:ea typeface="+mj-ea"/>
                <a:cs typeface="+mj-cs"/>
              </a:rPr>
            </a:br>
            <a:br>
              <a:rPr lang="en-US" sz="2800" dirty="0">
                <a:latin typeface="+mn-lt"/>
              </a:rPr>
            </a:br>
            <a:br>
              <a:rPr lang="en-US" sz="2800" dirty="0">
                <a:latin typeface="+mn-lt"/>
              </a:rPr>
            </a:br>
            <a:endParaRPr lang="en-US" sz="2800" dirty="0">
              <a:latin typeface="+mn-lt"/>
            </a:endParaRPr>
          </a:p>
        </p:txBody>
      </p:sp>
      <p:sp>
        <p:nvSpPr>
          <p:cNvPr id="4" name="Title 2">
            <a:extLst>
              <a:ext uri="{FF2B5EF4-FFF2-40B4-BE49-F238E27FC236}">
                <a16:creationId xmlns:a16="http://schemas.microsoft.com/office/drawing/2014/main" id="{902CC5DC-73CD-1FCF-BB34-344EC08B4305}"/>
              </a:ext>
            </a:extLst>
          </p:cNvPr>
          <p:cNvSpPr txBox="1">
            <a:spLocks/>
          </p:cNvSpPr>
          <p:nvPr/>
        </p:nvSpPr>
        <p:spPr>
          <a:xfrm>
            <a:off x="235131" y="78662"/>
            <a:ext cx="11466576" cy="7313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600" kern="1200">
                <a:solidFill>
                  <a:srgbClr val="232F3E"/>
                </a:solidFill>
                <a:latin typeface="Amazon Ember Display Heavy"/>
              </a:defRPr>
            </a:lvl1pPr>
          </a:lstStyle>
          <a:p>
            <a:endParaRPr lang="en-US" sz="4000" dirty="0"/>
          </a:p>
        </p:txBody>
      </p:sp>
      <p:pic>
        <p:nvPicPr>
          <p:cNvPr id="6" name="Picture 5">
            <a:extLst>
              <a:ext uri="{FF2B5EF4-FFF2-40B4-BE49-F238E27FC236}">
                <a16:creationId xmlns:a16="http://schemas.microsoft.com/office/drawing/2014/main" id="{4CABB033-D49C-7263-FD0C-0A277A7BE194}"/>
              </a:ext>
            </a:extLst>
          </p:cNvPr>
          <p:cNvPicPr>
            <a:picLocks noChangeAspect="1"/>
          </p:cNvPicPr>
          <p:nvPr/>
        </p:nvPicPr>
        <p:blipFill>
          <a:blip r:embed="rId3"/>
          <a:stretch>
            <a:fillRect/>
          </a:stretch>
        </p:blipFill>
        <p:spPr>
          <a:xfrm>
            <a:off x="3044013" y="745306"/>
            <a:ext cx="6103974" cy="6112694"/>
          </a:xfrm>
          <a:prstGeom prst="rect">
            <a:avLst/>
          </a:prstGeom>
        </p:spPr>
      </p:pic>
    </p:spTree>
    <p:extLst>
      <p:ext uri="{BB962C8B-B14F-4D97-AF65-F5344CB8AC3E}">
        <p14:creationId xmlns:p14="http://schemas.microsoft.com/office/powerpoint/2010/main" val="3036046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6</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sz="2800" dirty="0"/>
              <a:t>Architecture diagram</a:t>
            </a:r>
          </a:p>
        </p:txBody>
      </p:sp>
      <p:pic>
        <p:nvPicPr>
          <p:cNvPr id="5" name="Picture 4" descr="Solution for Amazon S3 Error “AccessControlListNotSupported” | by Az Codez  | AWS in Plain English">
            <a:extLst>
              <a:ext uri="{FF2B5EF4-FFF2-40B4-BE49-F238E27FC236}">
                <a16:creationId xmlns:a16="http://schemas.microsoft.com/office/drawing/2014/main" id="{52939D70-6D87-EEEF-40C7-2639293EE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778" y="847637"/>
            <a:ext cx="1451770" cy="13400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asily query AWS service logs using Amazon Athena | AWS Big Data Blog">
            <a:extLst>
              <a:ext uri="{FF2B5EF4-FFF2-40B4-BE49-F238E27FC236}">
                <a16:creationId xmlns:a16="http://schemas.microsoft.com/office/drawing/2014/main" id="{94896A36-5CEC-9617-45A3-44CE220DD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185" y="847637"/>
            <a:ext cx="1451770" cy="13400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WS Glue AWS Compute, 49% OFF | erdemdemirkan.av.tr">
            <a:extLst>
              <a:ext uri="{FF2B5EF4-FFF2-40B4-BE49-F238E27FC236}">
                <a16:creationId xmlns:a16="http://schemas.microsoft.com/office/drawing/2014/main" id="{0740FB7C-100A-1536-DA18-A86E573568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4591" y="847637"/>
            <a:ext cx="1451770" cy="13400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WS EC2 — A Beginner's Guide. What is AWS EC2? | by tanay desai | FAUN —  Developer Community 🐾">
            <a:extLst>
              <a:ext uri="{FF2B5EF4-FFF2-40B4-BE49-F238E27FC236}">
                <a16:creationId xmlns:a16="http://schemas.microsoft.com/office/drawing/2014/main" id="{1FA63B6C-B743-82D5-0D56-3D710F18CA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7800" y="3416150"/>
            <a:ext cx="3238561" cy="134009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592FF87-DBDE-ECEC-2237-47A9E740275A}"/>
              </a:ext>
            </a:extLst>
          </p:cNvPr>
          <p:cNvCxnSpPr>
            <a:endCxn id="5" idx="1"/>
          </p:cNvCxnSpPr>
          <p:nvPr/>
        </p:nvCxnSpPr>
        <p:spPr>
          <a:xfrm>
            <a:off x="3608142" y="1517683"/>
            <a:ext cx="657638" cy="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2CE169BF-88C8-F95E-CF50-B6F876A491C9}"/>
              </a:ext>
            </a:extLst>
          </p:cNvPr>
          <p:cNvCxnSpPr>
            <a:stCxn id="5" idx="3"/>
            <a:endCxn id="6" idx="1"/>
          </p:cNvCxnSpPr>
          <p:nvPr/>
        </p:nvCxnSpPr>
        <p:spPr>
          <a:xfrm>
            <a:off x="5717548" y="1517683"/>
            <a:ext cx="657638" cy="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3C7901A4-908D-F976-C470-ED5DB4ADA7AF}"/>
              </a:ext>
            </a:extLst>
          </p:cNvPr>
          <p:cNvCxnSpPr>
            <a:stCxn id="6" idx="3"/>
            <a:endCxn id="8" idx="1"/>
          </p:cNvCxnSpPr>
          <p:nvPr/>
        </p:nvCxnSpPr>
        <p:spPr>
          <a:xfrm>
            <a:off x="7826955" y="1517683"/>
            <a:ext cx="657638" cy="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27AA472-9FDA-F736-EC00-8733CAADD036}"/>
              </a:ext>
            </a:extLst>
          </p:cNvPr>
          <p:cNvCxnSpPr/>
          <p:nvPr/>
        </p:nvCxnSpPr>
        <p:spPr>
          <a:xfrm>
            <a:off x="6044017" y="4056923"/>
            <a:ext cx="107337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A5E09DC-19E9-ABB8-464E-D859AD515714}"/>
              </a:ext>
            </a:extLst>
          </p:cNvPr>
          <p:cNvCxnSpPr/>
          <p:nvPr/>
        </p:nvCxnSpPr>
        <p:spPr>
          <a:xfrm>
            <a:off x="2598975" y="2808733"/>
            <a:ext cx="7152587" cy="0"/>
          </a:xfrm>
          <a:prstGeom prst="straightConnector1">
            <a:avLst/>
          </a:prstGeom>
          <a:ln w="476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E400D7BE-2847-1FBB-59BF-10C27F25E084}"/>
              </a:ext>
            </a:extLst>
          </p:cNvPr>
          <p:cNvCxnSpPr>
            <a:cxnSpLocks/>
            <a:stCxn id="8" idx="2"/>
          </p:cNvCxnSpPr>
          <p:nvPr/>
        </p:nvCxnSpPr>
        <p:spPr>
          <a:xfrm>
            <a:off x="9210477" y="2187731"/>
            <a:ext cx="0" cy="62100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1665D70-596E-436A-C5B8-DD287C844999}"/>
              </a:ext>
            </a:extLst>
          </p:cNvPr>
          <p:cNvCxnSpPr>
            <a:stCxn id="5" idx="2"/>
          </p:cNvCxnSpPr>
          <p:nvPr/>
        </p:nvCxnSpPr>
        <p:spPr>
          <a:xfrm flipH="1">
            <a:off x="4991662" y="2187731"/>
            <a:ext cx="1" cy="62100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217699F-B29F-269D-B4B4-27BE241A49B6}"/>
              </a:ext>
            </a:extLst>
          </p:cNvPr>
          <p:cNvCxnSpPr/>
          <p:nvPr/>
        </p:nvCxnSpPr>
        <p:spPr>
          <a:xfrm>
            <a:off x="4309206" y="2808733"/>
            <a:ext cx="1" cy="6074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9218C6-4CF7-6536-D4F4-CD30EC61EF57}"/>
              </a:ext>
            </a:extLst>
          </p:cNvPr>
          <p:cNvCxnSpPr>
            <a:cxnSpLocks/>
            <a:endCxn id="10" idx="0"/>
          </p:cNvCxnSpPr>
          <p:nvPr/>
        </p:nvCxnSpPr>
        <p:spPr>
          <a:xfrm>
            <a:off x="8317080" y="2808733"/>
            <a:ext cx="1" cy="6074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AAA24EC-5E45-DFD8-D4B0-6E046D37ACF1}"/>
              </a:ext>
            </a:extLst>
          </p:cNvPr>
          <p:cNvSpPr txBox="1"/>
          <p:nvPr/>
        </p:nvSpPr>
        <p:spPr>
          <a:xfrm>
            <a:off x="737961" y="1333017"/>
            <a:ext cx="1517371" cy="369332"/>
          </a:xfrm>
          <a:prstGeom prst="rect">
            <a:avLst/>
          </a:prstGeom>
          <a:noFill/>
        </p:spPr>
        <p:txBody>
          <a:bodyPr wrap="square" rtlCol="0">
            <a:spAutoFit/>
          </a:bodyPr>
          <a:lstStyle/>
          <a:p>
            <a:r>
              <a:rPr lang="en-US" dirty="0"/>
              <a:t>(Data Source)</a:t>
            </a:r>
          </a:p>
        </p:txBody>
      </p:sp>
      <p:sp>
        <p:nvSpPr>
          <p:cNvPr id="21" name="TextBox 20">
            <a:extLst>
              <a:ext uri="{FF2B5EF4-FFF2-40B4-BE49-F238E27FC236}">
                <a16:creationId xmlns:a16="http://schemas.microsoft.com/office/drawing/2014/main" id="{CBFF9202-0388-2C85-C31F-40F12E63B679}"/>
              </a:ext>
            </a:extLst>
          </p:cNvPr>
          <p:cNvSpPr txBox="1"/>
          <p:nvPr/>
        </p:nvSpPr>
        <p:spPr>
          <a:xfrm>
            <a:off x="6704827" y="2238058"/>
            <a:ext cx="825132" cy="369332"/>
          </a:xfrm>
          <a:prstGeom prst="rect">
            <a:avLst/>
          </a:prstGeom>
          <a:noFill/>
        </p:spPr>
        <p:txBody>
          <a:bodyPr wrap="square" rtlCol="0">
            <a:spAutoFit/>
          </a:bodyPr>
          <a:lstStyle/>
          <a:p>
            <a:r>
              <a:rPr lang="en-US" dirty="0"/>
              <a:t>Query</a:t>
            </a:r>
          </a:p>
        </p:txBody>
      </p:sp>
      <p:sp>
        <p:nvSpPr>
          <p:cNvPr id="22" name="TextBox 21">
            <a:extLst>
              <a:ext uri="{FF2B5EF4-FFF2-40B4-BE49-F238E27FC236}">
                <a16:creationId xmlns:a16="http://schemas.microsoft.com/office/drawing/2014/main" id="{866E7256-A21B-B5E0-82DF-8C9F029EB76E}"/>
              </a:ext>
            </a:extLst>
          </p:cNvPr>
          <p:cNvSpPr txBox="1"/>
          <p:nvPr/>
        </p:nvSpPr>
        <p:spPr>
          <a:xfrm>
            <a:off x="9818704" y="1234731"/>
            <a:ext cx="657638" cy="369332"/>
          </a:xfrm>
          <a:prstGeom prst="rect">
            <a:avLst/>
          </a:prstGeom>
          <a:noFill/>
        </p:spPr>
        <p:txBody>
          <a:bodyPr wrap="square" rtlCol="0">
            <a:spAutoFit/>
          </a:bodyPr>
          <a:lstStyle/>
          <a:p>
            <a:r>
              <a:rPr lang="en-US" dirty="0"/>
              <a:t>(ETL)</a:t>
            </a:r>
          </a:p>
        </p:txBody>
      </p:sp>
      <p:sp>
        <p:nvSpPr>
          <p:cNvPr id="23" name="TextBox 22">
            <a:extLst>
              <a:ext uri="{FF2B5EF4-FFF2-40B4-BE49-F238E27FC236}">
                <a16:creationId xmlns:a16="http://schemas.microsoft.com/office/drawing/2014/main" id="{807EC870-851B-609B-3440-00504791A464}"/>
              </a:ext>
            </a:extLst>
          </p:cNvPr>
          <p:cNvSpPr txBox="1"/>
          <p:nvPr/>
        </p:nvSpPr>
        <p:spPr>
          <a:xfrm>
            <a:off x="9039917" y="3684060"/>
            <a:ext cx="2128192" cy="369332"/>
          </a:xfrm>
          <a:prstGeom prst="rect">
            <a:avLst/>
          </a:prstGeom>
          <a:noFill/>
        </p:spPr>
        <p:txBody>
          <a:bodyPr wrap="square" rtlCol="0">
            <a:spAutoFit/>
          </a:bodyPr>
          <a:lstStyle/>
          <a:p>
            <a:r>
              <a:rPr lang="en-US" dirty="0"/>
              <a:t>(Model Deployment)</a:t>
            </a:r>
          </a:p>
        </p:txBody>
      </p:sp>
      <p:sp>
        <p:nvSpPr>
          <p:cNvPr id="24" name="TextBox 23">
            <a:extLst>
              <a:ext uri="{FF2B5EF4-FFF2-40B4-BE49-F238E27FC236}">
                <a16:creationId xmlns:a16="http://schemas.microsoft.com/office/drawing/2014/main" id="{158F4125-0B57-B583-B056-BDA6C8233EC9}"/>
              </a:ext>
            </a:extLst>
          </p:cNvPr>
          <p:cNvSpPr txBox="1"/>
          <p:nvPr/>
        </p:nvSpPr>
        <p:spPr>
          <a:xfrm>
            <a:off x="5979787" y="4216013"/>
            <a:ext cx="1512163" cy="369332"/>
          </a:xfrm>
          <a:prstGeom prst="rect">
            <a:avLst/>
          </a:prstGeom>
          <a:noFill/>
        </p:spPr>
        <p:txBody>
          <a:bodyPr wrap="square" rtlCol="0">
            <a:spAutoFit/>
          </a:bodyPr>
          <a:lstStyle/>
          <a:p>
            <a:r>
              <a:rPr lang="en-US" dirty="0"/>
              <a:t>Inference</a:t>
            </a:r>
          </a:p>
        </p:txBody>
      </p:sp>
      <p:sp>
        <p:nvSpPr>
          <p:cNvPr id="25" name="TextBox 24">
            <a:extLst>
              <a:ext uri="{FF2B5EF4-FFF2-40B4-BE49-F238E27FC236}">
                <a16:creationId xmlns:a16="http://schemas.microsoft.com/office/drawing/2014/main" id="{2CCBD2F6-4C91-E34E-19E6-9243840B32D8}"/>
              </a:ext>
            </a:extLst>
          </p:cNvPr>
          <p:cNvSpPr txBox="1"/>
          <p:nvPr/>
        </p:nvSpPr>
        <p:spPr>
          <a:xfrm>
            <a:off x="5503082" y="2824144"/>
            <a:ext cx="1744206" cy="369332"/>
          </a:xfrm>
          <a:prstGeom prst="rect">
            <a:avLst/>
          </a:prstGeom>
          <a:noFill/>
        </p:spPr>
        <p:txBody>
          <a:bodyPr wrap="square" rtlCol="0">
            <a:spAutoFit/>
          </a:bodyPr>
          <a:lstStyle/>
          <a:p>
            <a:r>
              <a:rPr lang="en-US" dirty="0"/>
              <a:t>Prepared Data</a:t>
            </a:r>
          </a:p>
        </p:txBody>
      </p:sp>
      <p:sp>
        <p:nvSpPr>
          <p:cNvPr id="26" name="Google Shape;452;p34">
            <a:extLst>
              <a:ext uri="{FF2B5EF4-FFF2-40B4-BE49-F238E27FC236}">
                <a16:creationId xmlns:a16="http://schemas.microsoft.com/office/drawing/2014/main" id="{F6DE03A2-89C7-D119-F701-29D050801DB3}"/>
              </a:ext>
            </a:extLst>
          </p:cNvPr>
          <p:cNvSpPr/>
          <p:nvPr/>
        </p:nvSpPr>
        <p:spPr>
          <a:xfrm>
            <a:off x="2188224" y="1125030"/>
            <a:ext cx="1165824" cy="867168"/>
          </a:xfrm>
          <a:prstGeom prst="cloud">
            <a:avLst/>
          </a:prstGeom>
          <a:solidFill>
            <a:schemeClr val="lt1"/>
          </a:solidFill>
          <a:ln w="12700" cap="flat" cmpd="sng">
            <a:solidFill>
              <a:srgbClr val="D0CECE"/>
            </a:solidFill>
            <a:prstDash val="solid"/>
            <a:miter lim="800000"/>
            <a:headEnd type="none" w="sm" len="sm"/>
            <a:tailEnd type="none" w="sm" len="sm"/>
          </a:ln>
        </p:spPr>
        <p:txBody>
          <a:bodyPr spcFirstLastPara="1" wrap="square" lIns="91433" tIns="45700" rIns="91433" bIns="45700" anchor="ctr" anchorCtr="0">
            <a:noAutofit/>
          </a:bodyPr>
          <a:lstStyle/>
          <a:p>
            <a:pPr algn="ctr"/>
            <a:r>
              <a:rPr lang="en-GB" sz="933" b="1" dirty="0">
                <a:solidFill>
                  <a:schemeClr val="dk1"/>
                </a:solidFill>
                <a:latin typeface="Calibri"/>
                <a:ea typeface="Calibri"/>
                <a:cs typeface="Calibri"/>
                <a:sym typeface="Calibri"/>
              </a:rPr>
              <a:t>CAMA Database</a:t>
            </a:r>
            <a:endParaRPr sz="1467" dirty="0"/>
          </a:p>
        </p:txBody>
      </p:sp>
      <p:pic>
        <p:nvPicPr>
          <p:cNvPr id="27" name="Picture 6" descr="Amazon SageMaker">
            <a:extLst>
              <a:ext uri="{FF2B5EF4-FFF2-40B4-BE49-F238E27FC236}">
                <a16:creationId xmlns:a16="http://schemas.microsoft.com/office/drawing/2014/main" id="{4D4FC321-FE01-21E4-9D62-62A6362DCD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72" r="5862" b="-610"/>
          <a:stretch/>
        </p:blipFill>
        <p:spPr bwMode="auto">
          <a:xfrm>
            <a:off x="3486249" y="3625268"/>
            <a:ext cx="1645914" cy="111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02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94FB5-C9BD-B868-C3D2-31A41E9B5C7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4E1E6E-E742-643C-0086-20282AD399E3}"/>
              </a:ext>
            </a:extLst>
          </p:cNvPr>
          <p:cNvSpPr>
            <a:spLocks noGrp="1"/>
          </p:cNvSpPr>
          <p:nvPr>
            <p:ph type="sldNum" idx="97"/>
          </p:nvPr>
        </p:nvSpPr>
        <p:spPr/>
        <p:txBody>
          <a:bodyPr/>
          <a:lstStyle/>
          <a:p>
            <a:fld id="{4037B1B0-0345-4E15-985A-6BECCDBE474F}" type="slidenum">
              <a:rPr lang="en-US" smtClean="0"/>
              <a:pPr/>
              <a:t>7</a:t>
            </a:fld>
            <a:endParaRPr lang="en-US" dirty="0"/>
          </a:p>
        </p:txBody>
      </p:sp>
      <p:sp>
        <p:nvSpPr>
          <p:cNvPr id="7" name="Title 2">
            <a:extLst>
              <a:ext uri="{FF2B5EF4-FFF2-40B4-BE49-F238E27FC236}">
                <a16:creationId xmlns:a16="http://schemas.microsoft.com/office/drawing/2014/main" id="{93602B74-8AEE-9782-7841-C97DB9EAD903}"/>
              </a:ext>
            </a:extLst>
          </p:cNvPr>
          <p:cNvSpPr>
            <a:spLocks noGrp="1"/>
          </p:cNvSpPr>
          <p:nvPr>
            <p:ph type="title" idx="1"/>
          </p:nvPr>
        </p:nvSpPr>
        <p:spPr/>
        <p:txBody>
          <a:bodyPr/>
          <a:lstStyle/>
          <a:p>
            <a:r>
              <a:rPr lang="en-US" sz="2800" kern="1200" dirty="0">
                <a:solidFill>
                  <a:schemeClr val="tx1"/>
                </a:solidFill>
                <a:latin typeface="+mj-lt"/>
                <a:ea typeface="+mj-ea"/>
                <a:cs typeface="+mj-cs"/>
              </a:rPr>
              <a:t>Loading the Dataset(CSV File) in S3:</a:t>
            </a:r>
            <a:endParaRPr lang="en-US" sz="2800" dirty="0">
              <a:solidFill>
                <a:schemeClr val="tx1"/>
              </a:solidFill>
              <a:highlight>
                <a:srgbClr val="000000"/>
              </a:highlight>
            </a:endParaRPr>
          </a:p>
        </p:txBody>
      </p:sp>
      <p:sp>
        <p:nvSpPr>
          <p:cNvPr id="9" name="TextBox 8">
            <a:extLst>
              <a:ext uri="{FF2B5EF4-FFF2-40B4-BE49-F238E27FC236}">
                <a16:creationId xmlns:a16="http://schemas.microsoft.com/office/drawing/2014/main" id="{B5A97BF1-4CB6-4605-326E-91C6F688E5D4}"/>
              </a:ext>
            </a:extLst>
          </p:cNvPr>
          <p:cNvSpPr txBox="1"/>
          <p:nvPr/>
        </p:nvSpPr>
        <p:spPr>
          <a:xfrm>
            <a:off x="1456267" y="1117600"/>
            <a:ext cx="10112705" cy="369332"/>
          </a:xfrm>
          <a:prstGeom prst="rect">
            <a:avLst/>
          </a:prstGeom>
          <a:noFill/>
        </p:spPr>
        <p:txBody>
          <a:bodyPr wrap="none" rtlCol="0">
            <a:spAutoFit/>
          </a:bodyPr>
          <a:lstStyle/>
          <a:p>
            <a:r>
              <a:rPr lang="en-US" dirty="0"/>
              <a:t>Data Set: </a:t>
            </a:r>
            <a:r>
              <a:rPr lang="en-US" sz="1800" b="0" i="0" u="sng" strike="noStrike" dirty="0">
                <a:solidFill>
                  <a:srgbClr val="0563C1"/>
                </a:solidFill>
                <a:effectLst/>
                <a:latin typeface="Calibri" panose="020F0502020204030204" pitchFamily="34" charset="0"/>
                <a:hlinkClick r:id="rId3"/>
              </a:rPr>
              <a:t>https://opendata.dc.gov/datasets/DCGIS::computer-assisted-mass-appraisal-residential/explore</a:t>
            </a:r>
            <a:r>
              <a:rPr lang="en-US" dirty="0"/>
              <a:t> </a:t>
            </a:r>
          </a:p>
        </p:txBody>
      </p:sp>
      <p:pic>
        <p:nvPicPr>
          <p:cNvPr id="29" name="Picture 28" descr="A screenshot of a computer&#10;&#10;Description automatically generated">
            <a:extLst>
              <a:ext uri="{FF2B5EF4-FFF2-40B4-BE49-F238E27FC236}">
                <a16:creationId xmlns:a16="http://schemas.microsoft.com/office/drawing/2014/main" id="{EE7455F8-D6EE-F4B7-B592-4EA4BB01F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267" y="1537851"/>
            <a:ext cx="9159694" cy="4857750"/>
          </a:xfrm>
          <a:prstGeom prst="rect">
            <a:avLst/>
          </a:prstGeom>
        </p:spPr>
      </p:pic>
    </p:spTree>
    <p:extLst>
      <p:ext uri="{BB962C8B-B14F-4D97-AF65-F5344CB8AC3E}">
        <p14:creationId xmlns:p14="http://schemas.microsoft.com/office/powerpoint/2010/main" val="1515641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B159C-AB82-6796-9AA4-B9C324731B1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247248-AC5D-F2F2-F0F9-3C16D9FFFF00}"/>
              </a:ext>
            </a:extLst>
          </p:cNvPr>
          <p:cNvSpPr>
            <a:spLocks noGrp="1"/>
          </p:cNvSpPr>
          <p:nvPr>
            <p:ph type="sldNum" idx="97"/>
          </p:nvPr>
        </p:nvSpPr>
        <p:spPr/>
        <p:txBody>
          <a:bodyPr/>
          <a:lstStyle/>
          <a:p>
            <a:fld id="{4037B1B0-0345-4E15-985A-6BECCDBE474F}" type="slidenum">
              <a:rPr lang="en-US" smtClean="0"/>
              <a:pPr/>
              <a:t>8</a:t>
            </a:fld>
            <a:endParaRPr lang="en-US" dirty="0"/>
          </a:p>
        </p:txBody>
      </p:sp>
      <p:sp>
        <p:nvSpPr>
          <p:cNvPr id="7" name="Title 2">
            <a:extLst>
              <a:ext uri="{FF2B5EF4-FFF2-40B4-BE49-F238E27FC236}">
                <a16:creationId xmlns:a16="http://schemas.microsoft.com/office/drawing/2014/main" id="{ECF26CB5-9CD7-8989-52DD-9160DD4CBF31}"/>
              </a:ext>
            </a:extLst>
          </p:cNvPr>
          <p:cNvSpPr>
            <a:spLocks noGrp="1"/>
          </p:cNvSpPr>
          <p:nvPr>
            <p:ph type="title" idx="1"/>
          </p:nvPr>
        </p:nvSpPr>
        <p:spPr>
          <a:xfrm>
            <a:off x="365760" y="418059"/>
            <a:ext cx="11466576" cy="289591"/>
          </a:xfrm>
        </p:spPr>
        <p:txBody>
          <a:bodyPr/>
          <a:lstStyle/>
          <a:p>
            <a:r>
              <a:rPr lang="en-US" sz="2800" dirty="0">
                <a:solidFill>
                  <a:srgbClr val="000000"/>
                </a:solidFill>
                <a:effectLst/>
                <a:latin typeface="Helvetica Neue" panose="02000503000000020004" pitchFamily="2" charset="0"/>
              </a:rPr>
              <a:t>Understanding and Query Data Using Athena</a:t>
            </a:r>
            <a:br>
              <a:rPr lang="en-US" sz="2800" dirty="0">
                <a:solidFill>
                  <a:srgbClr val="000000"/>
                </a:solidFill>
                <a:effectLst/>
                <a:latin typeface="Helvetica Neue" panose="02000503000000020004" pitchFamily="2" charset="0"/>
              </a:rPr>
            </a:br>
            <a:endParaRPr lang="en-US" sz="2800" dirty="0">
              <a:solidFill>
                <a:schemeClr val="tx1"/>
              </a:solidFill>
              <a:highlight>
                <a:srgbClr val="000000"/>
              </a:highlight>
            </a:endParaRPr>
          </a:p>
        </p:txBody>
      </p:sp>
      <p:pic>
        <p:nvPicPr>
          <p:cNvPr id="4" name="Picture 3" descr="A screenshot of a computer&#10;&#10;Description automatically generated">
            <a:extLst>
              <a:ext uri="{FF2B5EF4-FFF2-40B4-BE49-F238E27FC236}">
                <a16:creationId xmlns:a16="http://schemas.microsoft.com/office/drawing/2014/main" id="{73C60B54-B20B-4F81-2E8A-9DF5536E1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48" y="1148210"/>
            <a:ext cx="5954751" cy="37217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133BAB9-1832-A845-B3D5-FBEED0A56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248" y="1148210"/>
            <a:ext cx="5954752" cy="3721720"/>
          </a:xfrm>
          <a:prstGeom prst="rect">
            <a:avLst/>
          </a:prstGeom>
        </p:spPr>
      </p:pic>
    </p:spTree>
    <p:extLst>
      <p:ext uri="{BB962C8B-B14F-4D97-AF65-F5344CB8AC3E}">
        <p14:creationId xmlns:p14="http://schemas.microsoft.com/office/powerpoint/2010/main" val="3089084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FC5A9-5C51-204B-CD53-302D0B64E14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E3024-0A3A-892D-762F-8B022AE68443}"/>
              </a:ext>
            </a:extLst>
          </p:cNvPr>
          <p:cNvSpPr>
            <a:spLocks noGrp="1"/>
          </p:cNvSpPr>
          <p:nvPr>
            <p:ph type="sldNum" idx="97"/>
          </p:nvPr>
        </p:nvSpPr>
        <p:spPr/>
        <p:txBody>
          <a:bodyPr/>
          <a:lstStyle/>
          <a:p>
            <a:fld id="{4037B1B0-0345-4E15-985A-6BECCDBE474F}" type="slidenum">
              <a:rPr lang="en-US" smtClean="0"/>
              <a:pPr/>
              <a:t>9</a:t>
            </a:fld>
            <a:endParaRPr lang="en-US" dirty="0"/>
          </a:p>
        </p:txBody>
      </p:sp>
      <p:sp>
        <p:nvSpPr>
          <p:cNvPr id="7" name="Title 2">
            <a:extLst>
              <a:ext uri="{FF2B5EF4-FFF2-40B4-BE49-F238E27FC236}">
                <a16:creationId xmlns:a16="http://schemas.microsoft.com/office/drawing/2014/main" id="{389F93CB-8B00-746A-395B-7BC396661786}"/>
              </a:ext>
            </a:extLst>
          </p:cNvPr>
          <p:cNvSpPr>
            <a:spLocks noGrp="1"/>
          </p:cNvSpPr>
          <p:nvPr>
            <p:ph type="title" idx="1"/>
          </p:nvPr>
        </p:nvSpPr>
        <p:spPr>
          <a:xfrm>
            <a:off x="365760" y="418059"/>
            <a:ext cx="11466576" cy="289591"/>
          </a:xfrm>
        </p:spPr>
        <p:txBody>
          <a:bodyPr/>
          <a:lstStyle/>
          <a:p>
            <a:r>
              <a:rPr lang="en-US" sz="2800" dirty="0">
                <a:solidFill>
                  <a:srgbClr val="000000"/>
                </a:solidFill>
                <a:effectLst/>
                <a:latin typeface="Helvetica Neue" panose="02000503000000020004" pitchFamily="2" charset="0"/>
              </a:rPr>
              <a:t>AWS Glue </a:t>
            </a:r>
            <a:r>
              <a:rPr lang="en-US" sz="2800" dirty="0">
                <a:solidFill>
                  <a:srgbClr val="0E0E0E"/>
                </a:solidFill>
                <a:effectLst/>
                <a:latin typeface="Helvetica Neue" panose="02000503000000020004" pitchFamily="2" charset="0"/>
              </a:rPr>
              <a:t>: </a:t>
            </a:r>
            <a:r>
              <a:rPr lang="en-US" sz="2800" dirty="0">
                <a:solidFill>
                  <a:srgbClr val="000000"/>
                </a:solidFill>
                <a:effectLst/>
                <a:latin typeface="Helvetica Neue" panose="02000503000000020004" pitchFamily="2" charset="0"/>
              </a:rPr>
              <a:t>Loading Data to Schema</a:t>
            </a:r>
            <a:br>
              <a:rPr lang="en-US" sz="2800" dirty="0">
                <a:solidFill>
                  <a:srgbClr val="000000"/>
                </a:solidFill>
                <a:effectLst/>
                <a:latin typeface="Helvetica Neue" panose="02000503000000020004" pitchFamily="2" charset="0"/>
              </a:rPr>
            </a:br>
            <a:endParaRPr lang="en-US" sz="2800" dirty="0">
              <a:solidFill>
                <a:schemeClr val="tx1"/>
              </a:solidFill>
              <a:highlight>
                <a:srgbClr val="000000"/>
              </a:highlight>
            </a:endParaRPr>
          </a:p>
        </p:txBody>
      </p:sp>
      <p:pic>
        <p:nvPicPr>
          <p:cNvPr id="4" name="Picture 3" descr="A screenshot of a computer&#10;&#10;Description automatically generated">
            <a:extLst>
              <a:ext uri="{FF2B5EF4-FFF2-40B4-BE49-F238E27FC236}">
                <a16:creationId xmlns:a16="http://schemas.microsoft.com/office/drawing/2014/main" id="{83ED3D42-8025-5874-5A92-42DAE339F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52" y="707650"/>
            <a:ext cx="5982548" cy="373909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34378A9-687B-220F-0D34-E60F20040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7650"/>
            <a:ext cx="5982548" cy="3739093"/>
          </a:xfrm>
          <a:prstGeom prst="rect">
            <a:avLst/>
          </a:prstGeom>
        </p:spPr>
      </p:pic>
    </p:spTree>
    <p:extLst>
      <p:ext uri="{BB962C8B-B14F-4D97-AF65-F5344CB8AC3E}">
        <p14:creationId xmlns:p14="http://schemas.microsoft.com/office/powerpoint/2010/main" val="3489886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13061</TotalTime>
  <Words>3329</Words>
  <Application>Microsoft Macintosh PowerPoint</Application>
  <PresentationFormat>Widescreen</PresentationFormat>
  <Paragraphs>208</Paragraphs>
  <Slides>28</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.AppleSystemUIFont</vt:lpstr>
      <vt:lpstr>Amazon Ember display</vt:lpstr>
      <vt:lpstr>Amazon Ember display</vt:lpstr>
      <vt:lpstr>Amazon Ember Display Heavy</vt:lpstr>
      <vt:lpstr>Arial</vt:lpstr>
      <vt:lpstr>Calibri</vt:lpstr>
      <vt:lpstr>Calibri Light</vt:lpstr>
      <vt:lpstr>Helvetica Neue</vt:lpstr>
      <vt:lpstr>Lucida Console</vt:lpstr>
      <vt:lpstr>Open Sans</vt:lpstr>
      <vt:lpstr>Play</vt:lpstr>
      <vt:lpstr>Times New Roman</vt:lpstr>
      <vt:lpstr>OneBrand EVO (2022-Q4) ColorSet 3</vt:lpstr>
      <vt:lpstr>DSCI 6007-01 Distributed &amp;  Scalable Data Engineering-Final Project     Team08</vt:lpstr>
      <vt:lpstr>TEAM</vt:lpstr>
      <vt:lpstr>Business scenario overview</vt:lpstr>
      <vt:lpstr>Solution overview</vt:lpstr>
      <vt:lpstr> CRISP-DM Methodology   </vt:lpstr>
      <vt:lpstr>Architecture diagram</vt:lpstr>
      <vt:lpstr>Loading the Dataset(CSV File) in S3:</vt:lpstr>
      <vt:lpstr>Understanding and Query Data Using Athena </vt:lpstr>
      <vt:lpstr>AWS Glue : Loading Data to Schema </vt:lpstr>
      <vt:lpstr>AWS SageMaker and SageMaker Notebook Instances </vt:lpstr>
      <vt:lpstr>Data Analysis </vt:lpstr>
      <vt:lpstr>Distribution of Sale Prices for Trimmed Sales Data with KDE Plot</vt:lpstr>
      <vt:lpstr>Annual Property Sales Comparison with and without Price </vt:lpstr>
      <vt:lpstr>Property Sales by Price and Remodeled Status </vt:lpstr>
      <vt:lpstr>Median Sale Price by Year: Trend Analysis </vt:lpstr>
      <vt:lpstr>Modeling </vt:lpstr>
      <vt:lpstr>PowerPoint Presentation</vt:lpstr>
      <vt:lpstr>PowerPoint Presentation</vt:lpstr>
      <vt:lpstr>PowerPoint Presentation</vt:lpstr>
      <vt:lpstr>PowerPoint Presentation</vt:lpstr>
      <vt:lpstr>PowerPoint Presentation</vt:lpstr>
      <vt:lpstr>PowerPoint Presentation</vt:lpstr>
      <vt:lpstr>Covid Impact </vt:lpstr>
      <vt:lpstr>Deployment: </vt:lpstr>
      <vt:lpstr>Deployment: </vt:lpstr>
      <vt:lpstr>Conclusion </vt:lpstr>
      <vt:lpstr>Reference: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SAI SIDDU VARDHAN REDDY  ANNADI</cp:lastModifiedBy>
  <cp:revision>245</cp:revision>
  <dcterms:created xsi:type="dcterms:W3CDTF">2022-11-09T17:00:30Z</dcterms:created>
  <dcterms:modified xsi:type="dcterms:W3CDTF">2024-12-09T03:54:51Z</dcterms:modified>
</cp:coreProperties>
</file>